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257" r:id="rId3"/>
    <p:sldId id="288" r:id="rId4"/>
    <p:sldId id="345" r:id="rId5"/>
    <p:sldId id="423" r:id="rId6"/>
    <p:sldId id="289" r:id="rId7"/>
    <p:sldId id="342" r:id="rId8"/>
    <p:sldId id="346" r:id="rId9"/>
    <p:sldId id="347" r:id="rId10"/>
    <p:sldId id="348" r:id="rId11"/>
    <p:sldId id="349" r:id="rId12"/>
    <p:sldId id="424" r:id="rId13"/>
    <p:sldId id="350" r:id="rId14"/>
    <p:sldId id="407" r:id="rId15"/>
    <p:sldId id="352" r:id="rId16"/>
    <p:sldId id="353" r:id="rId17"/>
    <p:sldId id="356" r:id="rId18"/>
    <p:sldId id="358" r:id="rId19"/>
    <p:sldId id="359" r:id="rId20"/>
    <p:sldId id="360" r:id="rId21"/>
    <p:sldId id="363" r:id="rId22"/>
    <p:sldId id="365" r:id="rId23"/>
    <p:sldId id="366" r:id="rId24"/>
    <p:sldId id="369" r:id="rId25"/>
    <p:sldId id="370" r:id="rId26"/>
    <p:sldId id="372" r:id="rId27"/>
    <p:sldId id="408" r:id="rId28"/>
    <p:sldId id="376" r:id="rId29"/>
    <p:sldId id="379" r:id="rId30"/>
    <p:sldId id="380" r:id="rId31"/>
    <p:sldId id="381" r:id="rId32"/>
    <p:sldId id="384" r:id="rId33"/>
    <p:sldId id="383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409" r:id="rId43"/>
    <p:sldId id="394" r:id="rId44"/>
    <p:sldId id="397" r:id="rId45"/>
    <p:sldId id="398" r:id="rId46"/>
    <p:sldId id="399" r:id="rId47"/>
    <p:sldId id="400" r:id="rId48"/>
    <p:sldId id="395" r:id="rId49"/>
    <p:sldId id="373" r:id="rId50"/>
    <p:sldId id="396" r:id="rId51"/>
    <p:sldId id="410" r:id="rId52"/>
    <p:sldId id="401" r:id="rId53"/>
    <p:sldId id="403" r:id="rId54"/>
    <p:sldId id="404" r:id="rId55"/>
    <p:sldId id="405" r:id="rId56"/>
    <p:sldId id="417" r:id="rId57"/>
    <p:sldId id="426" r:id="rId58"/>
    <p:sldId id="411" r:id="rId59"/>
    <p:sldId id="412" r:id="rId60"/>
    <p:sldId id="413" r:id="rId61"/>
    <p:sldId id="414" r:id="rId62"/>
    <p:sldId id="440" r:id="rId63"/>
    <p:sldId id="415" r:id="rId64"/>
    <p:sldId id="416" r:id="rId65"/>
    <p:sldId id="442" r:id="rId66"/>
    <p:sldId id="441" r:id="rId67"/>
    <p:sldId id="420" r:id="rId68"/>
    <p:sldId id="421" r:id="rId69"/>
    <p:sldId id="422" r:id="rId70"/>
    <p:sldId id="443" r:id="rId71"/>
    <p:sldId id="444" r:id="rId72"/>
    <p:sldId id="425" r:id="rId73"/>
    <p:sldId id="427" r:id="rId74"/>
    <p:sldId id="428" r:id="rId75"/>
    <p:sldId id="431" r:id="rId76"/>
    <p:sldId id="435" r:id="rId77"/>
    <p:sldId id="429" r:id="rId78"/>
    <p:sldId id="436" r:id="rId79"/>
    <p:sldId id="437" r:id="rId80"/>
    <p:sldId id="446" r:id="rId81"/>
    <p:sldId id="447" r:id="rId82"/>
    <p:sldId id="448" r:id="rId83"/>
    <p:sldId id="449" r:id="rId84"/>
    <p:sldId id="450" r:id="rId85"/>
    <p:sldId id="451" r:id="rId86"/>
    <p:sldId id="453" r:id="rId87"/>
    <p:sldId id="475" r:id="rId88"/>
    <p:sldId id="476" r:id="rId89"/>
    <p:sldId id="477" r:id="rId90"/>
    <p:sldId id="479" r:id="rId91"/>
    <p:sldId id="480" r:id="rId92"/>
    <p:sldId id="462" r:id="rId93"/>
    <p:sldId id="463" r:id="rId94"/>
    <p:sldId id="464" r:id="rId95"/>
    <p:sldId id="466" r:id="rId96"/>
    <p:sldId id="465" r:id="rId97"/>
    <p:sldId id="467" r:id="rId98"/>
    <p:sldId id="468" r:id="rId99"/>
    <p:sldId id="470" r:id="rId100"/>
    <p:sldId id="471" r:id="rId101"/>
    <p:sldId id="472" r:id="rId102"/>
    <p:sldId id="473" r:id="rId103"/>
    <p:sldId id="454" r:id="rId104"/>
    <p:sldId id="455" r:id="rId105"/>
    <p:sldId id="456" r:id="rId106"/>
    <p:sldId id="458" r:id="rId107"/>
    <p:sldId id="457" r:id="rId108"/>
    <p:sldId id="459" r:id="rId109"/>
    <p:sldId id="460" r:id="rId110"/>
    <p:sldId id="474" r:id="rId111"/>
    <p:sldId id="481" r:id="rId112"/>
    <p:sldId id="482" r:id="rId113"/>
    <p:sldId id="483" r:id="rId114"/>
    <p:sldId id="484" r:id="rId115"/>
    <p:sldId id="485" r:id="rId116"/>
    <p:sldId id="487" r:id="rId117"/>
    <p:sldId id="488" r:id="rId118"/>
    <p:sldId id="489" r:id="rId119"/>
    <p:sldId id="490" r:id="rId120"/>
    <p:sldId id="438" r:id="rId121"/>
  </p:sldIdLst>
  <p:sldSz cx="5765800" cy="3244850"/>
  <p:notesSz cx="5765800" cy="3244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CDB"/>
    <a:srgbClr val="B5E492"/>
    <a:srgbClr val="0DB315"/>
    <a:srgbClr val="0BB5A5"/>
    <a:srgbClr val="FFFF00"/>
    <a:srgbClr val="FF00FF"/>
    <a:srgbClr val="660066"/>
    <a:srgbClr val="0000CC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90" autoAdjust="0"/>
    <p:restoredTop sz="95597" autoAdjust="0"/>
  </p:normalViewPr>
  <p:slideViewPr>
    <p:cSldViewPr>
      <p:cViewPr>
        <p:scale>
          <a:sx n="200" d="100"/>
          <a:sy n="200" d="100"/>
        </p:scale>
        <p:origin x="-250" y="-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hrdad\Jobs\2018\CSC311%20-%20Machine%20learning\Housing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hrdad\Jobs\2018\CSC311%20-%20Machine%20learning\Housing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hrdad\Jobs\2018\CSC311%20-%20Machine%20learning\Housing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hrdad\Jobs\2018\CSC311%20-%20Machine%20learning\Housing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hrdad\Jobs\2018\CSC311%20-%20Machine%20learning\Housing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16426071741031"/>
          <c:y val="6.5231481481481501E-2"/>
          <c:w val="0.77928018372703411"/>
          <c:h val="0.74621172353455811"/>
        </c:manualLayout>
      </c:layout>
      <c:scatterChart>
        <c:scatterStyle val="lineMarker"/>
        <c:varyColors val="0"/>
        <c:ser>
          <c:idx val="0"/>
          <c:order val="0"/>
          <c:tx>
            <c:strRef>
              <c:f>Generator!$G$3</c:f>
              <c:strCache>
                <c:ptCount val="1"/>
                <c:pt idx="0">
                  <c:v>Price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Generator!$H$4:$H$52</c:f>
              <c:numCache>
                <c:formatCode>General</c:formatCode>
                <c:ptCount val="49"/>
                <c:pt idx="0">
                  <c:v>381</c:v>
                </c:pt>
                <c:pt idx="1">
                  <c:v>303</c:v>
                </c:pt>
                <c:pt idx="2">
                  <c:v>284</c:v>
                </c:pt>
                <c:pt idx="3">
                  <c:v>467</c:v>
                </c:pt>
                <c:pt idx="4">
                  <c:v>460</c:v>
                </c:pt>
                <c:pt idx="5">
                  <c:v>70</c:v>
                </c:pt>
                <c:pt idx="6">
                  <c:v>155</c:v>
                </c:pt>
                <c:pt idx="7">
                  <c:v>429</c:v>
                </c:pt>
                <c:pt idx="8">
                  <c:v>454</c:v>
                </c:pt>
                <c:pt idx="9">
                  <c:v>346</c:v>
                </c:pt>
                <c:pt idx="10">
                  <c:v>220</c:v>
                </c:pt>
                <c:pt idx="11">
                  <c:v>411</c:v>
                </c:pt>
                <c:pt idx="12">
                  <c:v>491</c:v>
                </c:pt>
                <c:pt idx="13">
                  <c:v>155</c:v>
                </c:pt>
                <c:pt idx="14">
                  <c:v>505</c:v>
                </c:pt>
                <c:pt idx="15">
                  <c:v>211</c:v>
                </c:pt>
                <c:pt idx="16">
                  <c:v>467</c:v>
                </c:pt>
                <c:pt idx="17">
                  <c:v>432</c:v>
                </c:pt>
                <c:pt idx="18">
                  <c:v>533</c:v>
                </c:pt>
                <c:pt idx="19">
                  <c:v>309</c:v>
                </c:pt>
                <c:pt idx="20">
                  <c:v>136</c:v>
                </c:pt>
                <c:pt idx="21">
                  <c:v>85</c:v>
                </c:pt>
                <c:pt idx="22">
                  <c:v>388</c:v>
                </c:pt>
                <c:pt idx="23">
                  <c:v>399</c:v>
                </c:pt>
                <c:pt idx="24">
                  <c:v>446</c:v>
                </c:pt>
                <c:pt idx="25">
                  <c:v>342</c:v>
                </c:pt>
                <c:pt idx="26">
                  <c:v>140</c:v>
                </c:pt>
                <c:pt idx="27">
                  <c:v>390</c:v>
                </c:pt>
                <c:pt idx="28">
                  <c:v>132</c:v>
                </c:pt>
                <c:pt idx="29">
                  <c:v>225</c:v>
                </c:pt>
                <c:pt idx="30">
                  <c:v>273</c:v>
                </c:pt>
                <c:pt idx="31">
                  <c:v>174</c:v>
                </c:pt>
                <c:pt idx="32">
                  <c:v>76</c:v>
                </c:pt>
                <c:pt idx="33">
                  <c:v>179</c:v>
                </c:pt>
                <c:pt idx="34">
                  <c:v>541</c:v>
                </c:pt>
                <c:pt idx="35">
                  <c:v>387</c:v>
                </c:pt>
                <c:pt idx="36">
                  <c:v>401</c:v>
                </c:pt>
                <c:pt idx="37">
                  <c:v>238</c:v>
                </c:pt>
                <c:pt idx="38">
                  <c:v>464</c:v>
                </c:pt>
                <c:pt idx="39">
                  <c:v>268</c:v>
                </c:pt>
                <c:pt idx="40">
                  <c:v>455</c:v>
                </c:pt>
                <c:pt idx="41">
                  <c:v>594</c:v>
                </c:pt>
                <c:pt idx="42">
                  <c:v>550</c:v>
                </c:pt>
                <c:pt idx="43">
                  <c:v>260</c:v>
                </c:pt>
                <c:pt idx="44">
                  <c:v>525</c:v>
                </c:pt>
                <c:pt idx="45">
                  <c:v>394</c:v>
                </c:pt>
                <c:pt idx="46">
                  <c:v>191</c:v>
                </c:pt>
                <c:pt idx="47">
                  <c:v>216</c:v>
                </c:pt>
                <c:pt idx="48">
                  <c:v>532</c:v>
                </c:pt>
              </c:numCache>
            </c:numRef>
          </c:xVal>
          <c:yVal>
            <c:numRef>
              <c:f>Generator!$G$4:$G$52</c:f>
              <c:numCache>
                <c:formatCode>General</c:formatCode>
                <c:ptCount val="49"/>
                <c:pt idx="0">
                  <c:v>5104.7340000000004</c:v>
                </c:pt>
                <c:pt idx="1">
                  <c:v>3747.2429999999999</c:v>
                </c:pt>
                <c:pt idx="2">
                  <c:v>5035.4189999999999</c:v>
                </c:pt>
                <c:pt idx="3">
                  <c:v>5927.9870000000001</c:v>
                </c:pt>
                <c:pt idx="4">
                  <c:v>6639.5550000000003</c:v>
                </c:pt>
                <c:pt idx="5">
                  <c:v>1681.0239999999999</c:v>
                </c:pt>
                <c:pt idx="6">
                  <c:v>3969.9830000000002</c:v>
                </c:pt>
                <c:pt idx="7">
                  <c:v>5095.3980000000001</c:v>
                </c:pt>
                <c:pt idx="8">
                  <c:v>6526.8519999999999</c:v>
                </c:pt>
                <c:pt idx="9">
                  <c:v>4084.6419999999998</c:v>
                </c:pt>
                <c:pt idx="10">
                  <c:v>3556.2449999999999</c:v>
                </c:pt>
                <c:pt idx="11">
                  <c:v>5027.6559999999999</c:v>
                </c:pt>
                <c:pt idx="12">
                  <c:v>5670.9650000000001</c:v>
                </c:pt>
                <c:pt idx="13">
                  <c:v>3909.9319999999998</c:v>
                </c:pt>
                <c:pt idx="14">
                  <c:v>5819.8720000000003</c:v>
                </c:pt>
                <c:pt idx="15">
                  <c:v>3937.6950000000002</c:v>
                </c:pt>
                <c:pt idx="16">
                  <c:v>5509.8789999999999</c:v>
                </c:pt>
                <c:pt idx="17">
                  <c:v>4800.8860000000004</c:v>
                </c:pt>
                <c:pt idx="18">
                  <c:v>5661.1</c:v>
                </c:pt>
                <c:pt idx="19">
                  <c:v>3192.45</c:v>
                </c:pt>
                <c:pt idx="20">
                  <c:v>3310.0149999999999</c:v>
                </c:pt>
                <c:pt idx="21">
                  <c:v>1896.4670000000001</c:v>
                </c:pt>
                <c:pt idx="22">
                  <c:v>4669.0119999999997</c:v>
                </c:pt>
                <c:pt idx="23">
                  <c:v>6041.49</c:v>
                </c:pt>
                <c:pt idx="24">
                  <c:v>5665.0889999999999</c:v>
                </c:pt>
                <c:pt idx="25">
                  <c:v>4602.8639999999996</c:v>
                </c:pt>
                <c:pt idx="26">
                  <c:v>2293.2159999999999</c:v>
                </c:pt>
                <c:pt idx="27">
                  <c:v>5598.7879999999996</c:v>
                </c:pt>
                <c:pt idx="28">
                  <c:v>3349.2629999999999</c:v>
                </c:pt>
                <c:pt idx="29">
                  <c:v>3899.2539999999999</c:v>
                </c:pt>
                <c:pt idx="30">
                  <c:v>5028.51</c:v>
                </c:pt>
                <c:pt idx="31">
                  <c:v>3908.3180000000002</c:v>
                </c:pt>
                <c:pt idx="32">
                  <c:v>1784.252</c:v>
                </c:pt>
                <c:pt idx="33">
                  <c:v>2828.5790000000002</c:v>
                </c:pt>
                <c:pt idx="34">
                  <c:v>6780.61</c:v>
                </c:pt>
                <c:pt idx="35">
                  <c:v>3682.3330000000001</c:v>
                </c:pt>
                <c:pt idx="36">
                  <c:v>3893.5010000000002</c:v>
                </c:pt>
                <c:pt idx="37">
                  <c:v>3991.7429999999999</c:v>
                </c:pt>
                <c:pt idx="38">
                  <c:v>5865.4030000000002</c:v>
                </c:pt>
                <c:pt idx="39">
                  <c:v>3033.8310000000001</c:v>
                </c:pt>
                <c:pt idx="40">
                  <c:v>5400.4089999999997</c:v>
                </c:pt>
                <c:pt idx="41">
                  <c:v>6971.8119999999999</c:v>
                </c:pt>
                <c:pt idx="42">
                  <c:v>6415.6530000000002</c:v>
                </c:pt>
                <c:pt idx="43">
                  <c:v>3090.9940000000001</c:v>
                </c:pt>
                <c:pt idx="44">
                  <c:v>6563.1559999999999</c:v>
                </c:pt>
                <c:pt idx="45">
                  <c:v>5315.1350000000002</c:v>
                </c:pt>
                <c:pt idx="46">
                  <c:v>3332.1129999999998</c:v>
                </c:pt>
                <c:pt idx="47">
                  <c:v>4313.1689999999999</c:v>
                </c:pt>
                <c:pt idx="48">
                  <c:v>5571.2610000000004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04-4FBD-93E7-032F2A423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504320"/>
        <c:axId val="874509728"/>
      </c:scatterChart>
      <c:valAx>
        <c:axId val="874504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Size</a:t>
                </a:r>
                <a:r>
                  <a:rPr lang="en-US" sz="1200" b="1" baseline="0"/>
                  <a:t> (sq. metres)</a:t>
                </a:r>
                <a:endParaRPr lang="en-US" sz="1200" b="1"/>
              </a:p>
            </c:rich>
          </c:tx>
          <c:layout>
            <c:manualLayout>
              <c:xMode val="edge"/>
              <c:yMode val="edge"/>
              <c:x val="0.39897790901137359"/>
              <c:y val="0.89569444444444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9728"/>
        <c:crosses val="autoZero"/>
        <c:crossBetween val="midCat"/>
        <c:majorUnit val="100"/>
      </c:valAx>
      <c:valAx>
        <c:axId val="87450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Price (1000s of R)</a:t>
                </a:r>
                <a:r>
                  <a:rPr lang="en-US" sz="1200" b="1" baseline="0"/>
                  <a:t> </a:t>
                </a:r>
                <a:endParaRPr lang="en-US" sz="1200" b="1"/>
              </a:p>
            </c:rich>
          </c:tx>
          <c:layout>
            <c:manualLayout>
              <c:xMode val="edge"/>
              <c:yMode val="edge"/>
              <c:x val="0"/>
              <c:y val="0.185559565470982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4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16426071741031"/>
          <c:y val="6.5231481481481501E-2"/>
          <c:w val="0.77928018372703411"/>
          <c:h val="0.74621172353455811"/>
        </c:manualLayout>
      </c:layout>
      <c:scatterChart>
        <c:scatterStyle val="lineMarker"/>
        <c:varyColors val="0"/>
        <c:ser>
          <c:idx val="0"/>
          <c:order val="0"/>
          <c:tx>
            <c:strRef>
              <c:f>Generator!$G$3</c:f>
              <c:strCache>
                <c:ptCount val="1"/>
                <c:pt idx="0">
                  <c:v>Price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Generator!$H$4:$H$52</c:f>
              <c:numCache>
                <c:formatCode>General</c:formatCode>
                <c:ptCount val="49"/>
                <c:pt idx="0">
                  <c:v>381</c:v>
                </c:pt>
                <c:pt idx="1">
                  <c:v>303</c:v>
                </c:pt>
                <c:pt idx="2">
                  <c:v>284</c:v>
                </c:pt>
                <c:pt idx="3">
                  <c:v>467</c:v>
                </c:pt>
                <c:pt idx="4">
                  <c:v>460</c:v>
                </c:pt>
                <c:pt idx="5">
                  <c:v>70</c:v>
                </c:pt>
                <c:pt idx="6">
                  <c:v>155</c:v>
                </c:pt>
                <c:pt idx="7">
                  <c:v>429</c:v>
                </c:pt>
                <c:pt idx="8">
                  <c:v>454</c:v>
                </c:pt>
                <c:pt idx="9">
                  <c:v>346</c:v>
                </c:pt>
                <c:pt idx="10">
                  <c:v>220</c:v>
                </c:pt>
                <c:pt idx="11">
                  <c:v>411</c:v>
                </c:pt>
                <c:pt idx="12">
                  <c:v>491</c:v>
                </c:pt>
                <c:pt idx="13">
                  <c:v>155</c:v>
                </c:pt>
                <c:pt idx="14">
                  <c:v>505</c:v>
                </c:pt>
                <c:pt idx="15">
                  <c:v>211</c:v>
                </c:pt>
                <c:pt idx="16">
                  <c:v>467</c:v>
                </c:pt>
                <c:pt idx="17">
                  <c:v>432</c:v>
                </c:pt>
                <c:pt idx="18">
                  <c:v>533</c:v>
                </c:pt>
                <c:pt idx="19">
                  <c:v>309</c:v>
                </c:pt>
                <c:pt idx="20">
                  <c:v>136</c:v>
                </c:pt>
                <c:pt idx="21">
                  <c:v>85</c:v>
                </c:pt>
                <c:pt idx="22">
                  <c:v>388</c:v>
                </c:pt>
                <c:pt idx="23">
                  <c:v>399</c:v>
                </c:pt>
                <c:pt idx="24">
                  <c:v>446</c:v>
                </c:pt>
                <c:pt idx="25">
                  <c:v>342</c:v>
                </c:pt>
                <c:pt idx="26">
                  <c:v>140</c:v>
                </c:pt>
                <c:pt idx="27">
                  <c:v>390</c:v>
                </c:pt>
                <c:pt idx="28">
                  <c:v>132</c:v>
                </c:pt>
                <c:pt idx="29">
                  <c:v>225</c:v>
                </c:pt>
                <c:pt idx="30">
                  <c:v>273</c:v>
                </c:pt>
                <c:pt idx="31">
                  <c:v>174</c:v>
                </c:pt>
                <c:pt idx="32">
                  <c:v>76</c:v>
                </c:pt>
                <c:pt idx="33">
                  <c:v>179</c:v>
                </c:pt>
                <c:pt idx="34">
                  <c:v>541</c:v>
                </c:pt>
                <c:pt idx="35">
                  <c:v>387</c:v>
                </c:pt>
                <c:pt idx="36">
                  <c:v>401</c:v>
                </c:pt>
                <c:pt idx="37">
                  <c:v>238</c:v>
                </c:pt>
                <c:pt idx="38">
                  <c:v>464</c:v>
                </c:pt>
                <c:pt idx="39">
                  <c:v>268</c:v>
                </c:pt>
                <c:pt idx="40">
                  <c:v>455</c:v>
                </c:pt>
                <c:pt idx="41">
                  <c:v>594</c:v>
                </c:pt>
                <c:pt idx="42">
                  <c:v>550</c:v>
                </c:pt>
                <c:pt idx="43">
                  <c:v>260</c:v>
                </c:pt>
                <c:pt idx="44">
                  <c:v>525</c:v>
                </c:pt>
                <c:pt idx="45">
                  <c:v>394</c:v>
                </c:pt>
                <c:pt idx="46">
                  <c:v>191</c:v>
                </c:pt>
                <c:pt idx="47">
                  <c:v>216</c:v>
                </c:pt>
                <c:pt idx="48">
                  <c:v>532</c:v>
                </c:pt>
              </c:numCache>
            </c:numRef>
          </c:xVal>
          <c:yVal>
            <c:numRef>
              <c:f>Generator!$G$4:$G$52</c:f>
              <c:numCache>
                <c:formatCode>General</c:formatCode>
                <c:ptCount val="49"/>
                <c:pt idx="0">
                  <c:v>5104.7340000000004</c:v>
                </c:pt>
                <c:pt idx="1">
                  <c:v>3747.2429999999999</c:v>
                </c:pt>
                <c:pt idx="2">
                  <c:v>5035.4189999999999</c:v>
                </c:pt>
                <c:pt idx="3">
                  <c:v>5927.9870000000001</c:v>
                </c:pt>
                <c:pt idx="4">
                  <c:v>6639.5550000000003</c:v>
                </c:pt>
                <c:pt idx="5">
                  <c:v>1681.0239999999999</c:v>
                </c:pt>
                <c:pt idx="6">
                  <c:v>3969.9830000000002</c:v>
                </c:pt>
                <c:pt idx="7">
                  <c:v>5095.3980000000001</c:v>
                </c:pt>
                <c:pt idx="8">
                  <c:v>6526.8519999999999</c:v>
                </c:pt>
                <c:pt idx="9">
                  <c:v>4084.6419999999998</c:v>
                </c:pt>
                <c:pt idx="10">
                  <c:v>3556.2449999999999</c:v>
                </c:pt>
                <c:pt idx="11">
                  <c:v>5027.6559999999999</c:v>
                </c:pt>
                <c:pt idx="12">
                  <c:v>5670.9650000000001</c:v>
                </c:pt>
                <c:pt idx="13">
                  <c:v>3909.9319999999998</c:v>
                </c:pt>
                <c:pt idx="14">
                  <c:v>5819.8720000000003</c:v>
                </c:pt>
                <c:pt idx="15">
                  <c:v>3937.6950000000002</c:v>
                </c:pt>
                <c:pt idx="16">
                  <c:v>5509.8789999999999</c:v>
                </c:pt>
                <c:pt idx="17">
                  <c:v>4800.8860000000004</c:v>
                </c:pt>
                <c:pt idx="18">
                  <c:v>5661.1</c:v>
                </c:pt>
                <c:pt idx="19">
                  <c:v>3192.45</c:v>
                </c:pt>
                <c:pt idx="20">
                  <c:v>3310.0149999999999</c:v>
                </c:pt>
                <c:pt idx="21">
                  <c:v>1896.4670000000001</c:v>
                </c:pt>
                <c:pt idx="22">
                  <c:v>4669.0119999999997</c:v>
                </c:pt>
                <c:pt idx="23">
                  <c:v>6041.49</c:v>
                </c:pt>
                <c:pt idx="24">
                  <c:v>5665.0889999999999</c:v>
                </c:pt>
                <c:pt idx="25">
                  <c:v>4602.8639999999996</c:v>
                </c:pt>
                <c:pt idx="26">
                  <c:v>2293.2159999999999</c:v>
                </c:pt>
                <c:pt idx="27">
                  <c:v>5598.7879999999996</c:v>
                </c:pt>
                <c:pt idx="28">
                  <c:v>3349.2629999999999</c:v>
                </c:pt>
                <c:pt idx="29">
                  <c:v>3899.2539999999999</c:v>
                </c:pt>
                <c:pt idx="30">
                  <c:v>5028.51</c:v>
                </c:pt>
                <c:pt idx="31">
                  <c:v>3908.3180000000002</c:v>
                </c:pt>
                <c:pt idx="32">
                  <c:v>1784.252</c:v>
                </c:pt>
                <c:pt idx="33">
                  <c:v>2828.5790000000002</c:v>
                </c:pt>
                <c:pt idx="34">
                  <c:v>6780.61</c:v>
                </c:pt>
                <c:pt idx="35">
                  <c:v>3682.3330000000001</c:v>
                </c:pt>
                <c:pt idx="36">
                  <c:v>3893.5010000000002</c:v>
                </c:pt>
                <c:pt idx="37">
                  <c:v>3991.7429999999999</c:v>
                </c:pt>
                <c:pt idx="38">
                  <c:v>5865.4030000000002</c:v>
                </c:pt>
                <c:pt idx="39">
                  <c:v>3033.8310000000001</c:v>
                </c:pt>
                <c:pt idx="40">
                  <c:v>5400.4089999999997</c:v>
                </c:pt>
                <c:pt idx="41">
                  <c:v>6971.8119999999999</c:v>
                </c:pt>
                <c:pt idx="42">
                  <c:v>6415.6530000000002</c:v>
                </c:pt>
                <c:pt idx="43">
                  <c:v>3090.9940000000001</c:v>
                </c:pt>
                <c:pt idx="44">
                  <c:v>6563.1559999999999</c:v>
                </c:pt>
                <c:pt idx="45">
                  <c:v>5315.1350000000002</c:v>
                </c:pt>
                <c:pt idx="46">
                  <c:v>3332.1129999999998</c:v>
                </c:pt>
                <c:pt idx="47">
                  <c:v>4313.1689999999999</c:v>
                </c:pt>
                <c:pt idx="48">
                  <c:v>5571.2610000000004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04-4FBD-93E7-032F2A423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504320"/>
        <c:axId val="874509728"/>
      </c:scatterChart>
      <c:valAx>
        <c:axId val="874504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Size</a:t>
                </a:r>
                <a:r>
                  <a:rPr lang="en-US" sz="1200" b="1" baseline="0"/>
                  <a:t> (sq. metres)</a:t>
                </a:r>
                <a:endParaRPr lang="en-US" sz="1200" b="1"/>
              </a:p>
            </c:rich>
          </c:tx>
          <c:layout>
            <c:manualLayout>
              <c:xMode val="edge"/>
              <c:yMode val="edge"/>
              <c:x val="0.39897790901137359"/>
              <c:y val="0.89569444444444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9728"/>
        <c:crosses val="autoZero"/>
        <c:crossBetween val="midCat"/>
        <c:majorUnit val="100"/>
      </c:valAx>
      <c:valAx>
        <c:axId val="87450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Price (1000s of R)</a:t>
                </a:r>
                <a:r>
                  <a:rPr lang="en-US" sz="1200" b="1" baseline="0"/>
                  <a:t> </a:t>
                </a:r>
                <a:endParaRPr lang="en-US" sz="1200" b="1"/>
              </a:p>
            </c:rich>
          </c:tx>
          <c:layout>
            <c:manualLayout>
              <c:xMode val="edge"/>
              <c:yMode val="edge"/>
              <c:x val="0"/>
              <c:y val="0.185559565470982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4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16426071741031"/>
          <c:y val="6.5231481481481501E-2"/>
          <c:w val="0.77928018372703411"/>
          <c:h val="0.74621172353455811"/>
        </c:manualLayout>
      </c:layout>
      <c:scatterChart>
        <c:scatterStyle val="lineMarker"/>
        <c:varyColors val="0"/>
        <c:ser>
          <c:idx val="0"/>
          <c:order val="0"/>
          <c:tx>
            <c:strRef>
              <c:f>Generator!$G$3</c:f>
              <c:strCache>
                <c:ptCount val="1"/>
                <c:pt idx="0">
                  <c:v>Price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Generator!$H$4:$H$52</c:f>
              <c:numCache>
                <c:formatCode>General</c:formatCode>
                <c:ptCount val="49"/>
                <c:pt idx="0">
                  <c:v>381</c:v>
                </c:pt>
                <c:pt idx="1">
                  <c:v>303</c:v>
                </c:pt>
                <c:pt idx="2">
                  <c:v>284</c:v>
                </c:pt>
                <c:pt idx="3">
                  <c:v>467</c:v>
                </c:pt>
                <c:pt idx="4">
                  <c:v>460</c:v>
                </c:pt>
                <c:pt idx="5">
                  <c:v>70</c:v>
                </c:pt>
                <c:pt idx="6">
                  <c:v>155</c:v>
                </c:pt>
                <c:pt idx="7">
                  <c:v>429</c:v>
                </c:pt>
                <c:pt idx="8">
                  <c:v>454</c:v>
                </c:pt>
                <c:pt idx="9">
                  <c:v>346</c:v>
                </c:pt>
                <c:pt idx="10">
                  <c:v>220</c:v>
                </c:pt>
                <c:pt idx="11">
                  <c:v>411</c:v>
                </c:pt>
                <c:pt idx="12">
                  <c:v>491</c:v>
                </c:pt>
                <c:pt idx="13">
                  <c:v>155</c:v>
                </c:pt>
                <c:pt idx="14">
                  <c:v>505</c:v>
                </c:pt>
                <c:pt idx="15">
                  <c:v>211</c:v>
                </c:pt>
                <c:pt idx="16">
                  <c:v>467</c:v>
                </c:pt>
                <c:pt idx="17">
                  <c:v>432</c:v>
                </c:pt>
                <c:pt idx="18">
                  <c:v>533</c:v>
                </c:pt>
                <c:pt idx="19">
                  <c:v>309</c:v>
                </c:pt>
                <c:pt idx="20">
                  <c:v>136</c:v>
                </c:pt>
                <c:pt idx="21">
                  <c:v>85</c:v>
                </c:pt>
                <c:pt idx="22">
                  <c:v>388</c:v>
                </c:pt>
                <c:pt idx="23">
                  <c:v>399</c:v>
                </c:pt>
                <c:pt idx="24">
                  <c:v>446</c:v>
                </c:pt>
                <c:pt idx="25">
                  <c:v>342</c:v>
                </c:pt>
                <c:pt idx="26">
                  <c:v>140</c:v>
                </c:pt>
                <c:pt idx="27">
                  <c:v>390</c:v>
                </c:pt>
                <c:pt idx="28">
                  <c:v>132</c:v>
                </c:pt>
                <c:pt idx="29">
                  <c:v>225</c:v>
                </c:pt>
                <c:pt idx="30">
                  <c:v>273</c:v>
                </c:pt>
                <c:pt idx="31">
                  <c:v>174</c:v>
                </c:pt>
                <c:pt idx="32">
                  <c:v>76</c:v>
                </c:pt>
                <c:pt idx="33">
                  <c:v>179</c:v>
                </c:pt>
                <c:pt idx="34">
                  <c:v>541</c:v>
                </c:pt>
                <c:pt idx="35">
                  <c:v>387</c:v>
                </c:pt>
                <c:pt idx="36">
                  <c:v>401</c:v>
                </c:pt>
                <c:pt idx="37">
                  <c:v>238</c:v>
                </c:pt>
                <c:pt idx="38">
                  <c:v>464</c:v>
                </c:pt>
                <c:pt idx="39">
                  <c:v>268</c:v>
                </c:pt>
                <c:pt idx="40">
                  <c:v>455</c:v>
                </c:pt>
                <c:pt idx="41">
                  <c:v>594</c:v>
                </c:pt>
                <c:pt idx="42">
                  <c:v>550</c:v>
                </c:pt>
                <c:pt idx="43">
                  <c:v>260</c:v>
                </c:pt>
                <c:pt idx="44">
                  <c:v>525</c:v>
                </c:pt>
                <c:pt idx="45">
                  <c:v>394</c:v>
                </c:pt>
                <c:pt idx="46">
                  <c:v>191</c:v>
                </c:pt>
                <c:pt idx="47">
                  <c:v>216</c:v>
                </c:pt>
                <c:pt idx="48">
                  <c:v>532</c:v>
                </c:pt>
              </c:numCache>
            </c:numRef>
          </c:xVal>
          <c:yVal>
            <c:numRef>
              <c:f>Generator!$G$4:$G$52</c:f>
              <c:numCache>
                <c:formatCode>General</c:formatCode>
                <c:ptCount val="49"/>
                <c:pt idx="0">
                  <c:v>5104.7340000000004</c:v>
                </c:pt>
                <c:pt idx="1">
                  <c:v>3747.2429999999999</c:v>
                </c:pt>
                <c:pt idx="2">
                  <c:v>5035.4189999999999</c:v>
                </c:pt>
                <c:pt idx="3">
                  <c:v>5927.9870000000001</c:v>
                </c:pt>
                <c:pt idx="4">
                  <c:v>6639.5550000000003</c:v>
                </c:pt>
                <c:pt idx="5">
                  <c:v>1681.0239999999999</c:v>
                </c:pt>
                <c:pt idx="6">
                  <c:v>3969.9830000000002</c:v>
                </c:pt>
                <c:pt idx="7">
                  <c:v>5095.3980000000001</c:v>
                </c:pt>
                <c:pt idx="8">
                  <c:v>6526.8519999999999</c:v>
                </c:pt>
                <c:pt idx="9">
                  <c:v>4084.6419999999998</c:v>
                </c:pt>
                <c:pt idx="10">
                  <c:v>3556.2449999999999</c:v>
                </c:pt>
                <c:pt idx="11">
                  <c:v>5027.6559999999999</c:v>
                </c:pt>
                <c:pt idx="12">
                  <c:v>5670.9650000000001</c:v>
                </c:pt>
                <c:pt idx="13">
                  <c:v>3909.9319999999998</c:v>
                </c:pt>
                <c:pt idx="14">
                  <c:v>5819.8720000000003</c:v>
                </c:pt>
                <c:pt idx="15">
                  <c:v>3937.6950000000002</c:v>
                </c:pt>
                <c:pt idx="16">
                  <c:v>5509.8789999999999</c:v>
                </c:pt>
                <c:pt idx="17">
                  <c:v>4800.8860000000004</c:v>
                </c:pt>
                <c:pt idx="18">
                  <c:v>5661.1</c:v>
                </c:pt>
                <c:pt idx="19">
                  <c:v>3192.45</c:v>
                </c:pt>
                <c:pt idx="20">
                  <c:v>3310.0149999999999</c:v>
                </c:pt>
                <c:pt idx="21">
                  <c:v>1896.4670000000001</c:v>
                </c:pt>
                <c:pt idx="22">
                  <c:v>4669.0119999999997</c:v>
                </c:pt>
                <c:pt idx="23">
                  <c:v>6041.49</c:v>
                </c:pt>
                <c:pt idx="24">
                  <c:v>5665.0889999999999</c:v>
                </c:pt>
                <c:pt idx="25">
                  <c:v>4602.8639999999996</c:v>
                </c:pt>
                <c:pt idx="26">
                  <c:v>2293.2159999999999</c:v>
                </c:pt>
                <c:pt idx="27">
                  <c:v>5598.7879999999996</c:v>
                </c:pt>
                <c:pt idx="28">
                  <c:v>3349.2629999999999</c:v>
                </c:pt>
                <c:pt idx="29">
                  <c:v>3899.2539999999999</c:v>
                </c:pt>
                <c:pt idx="30">
                  <c:v>5028.51</c:v>
                </c:pt>
                <c:pt idx="31">
                  <c:v>3908.3180000000002</c:v>
                </c:pt>
                <c:pt idx="32">
                  <c:v>1784.252</c:v>
                </c:pt>
                <c:pt idx="33">
                  <c:v>2828.5790000000002</c:v>
                </c:pt>
                <c:pt idx="34">
                  <c:v>6780.61</c:v>
                </c:pt>
                <c:pt idx="35">
                  <c:v>3682.3330000000001</c:v>
                </c:pt>
                <c:pt idx="36">
                  <c:v>3893.5010000000002</c:v>
                </c:pt>
                <c:pt idx="37">
                  <c:v>3991.7429999999999</c:v>
                </c:pt>
                <c:pt idx="38">
                  <c:v>5865.4030000000002</c:v>
                </c:pt>
                <c:pt idx="39">
                  <c:v>3033.8310000000001</c:v>
                </c:pt>
                <c:pt idx="40">
                  <c:v>5400.4089999999997</c:v>
                </c:pt>
                <c:pt idx="41">
                  <c:v>6971.8119999999999</c:v>
                </c:pt>
                <c:pt idx="42">
                  <c:v>6415.6530000000002</c:v>
                </c:pt>
                <c:pt idx="43">
                  <c:v>3090.9940000000001</c:v>
                </c:pt>
                <c:pt idx="44">
                  <c:v>6563.1559999999999</c:v>
                </c:pt>
                <c:pt idx="45">
                  <c:v>5315.1350000000002</c:v>
                </c:pt>
                <c:pt idx="46">
                  <c:v>3332.1129999999998</c:v>
                </c:pt>
                <c:pt idx="47">
                  <c:v>4313.1689999999999</c:v>
                </c:pt>
                <c:pt idx="48">
                  <c:v>5571.2610000000004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04-4FBD-93E7-032F2A423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504320"/>
        <c:axId val="874509728"/>
      </c:scatterChart>
      <c:valAx>
        <c:axId val="874504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Size</a:t>
                </a:r>
                <a:r>
                  <a:rPr lang="en-US" sz="1200" b="1" baseline="0"/>
                  <a:t> (sq. metres)</a:t>
                </a:r>
                <a:endParaRPr lang="en-US" sz="1200" b="1"/>
              </a:p>
            </c:rich>
          </c:tx>
          <c:layout>
            <c:manualLayout>
              <c:xMode val="edge"/>
              <c:yMode val="edge"/>
              <c:x val="0.39897790901137359"/>
              <c:y val="0.89569444444444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9728"/>
        <c:crosses val="autoZero"/>
        <c:crossBetween val="midCat"/>
        <c:majorUnit val="100"/>
      </c:valAx>
      <c:valAx>
        <c:axId val="87450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Price (1000s of R)</a:t>
                </a:r>
                <a:r>
                  <a:rPr lang="en-US" sz="1200" b="1" baseline="0"/>
                  <a:t> </a:t>
                </a:r>
                <a:endParaRPr lang="en-US" sz="1200" b="1"/>
              </a:p>
            </c:rich>
          </c:tx>
          <c:layout>
            <c:manualLayout>
              <c:xMode val="edge"/>
              <c:yMode val="edge"/>
              <c:x val="0"/>
              <c:y val="0.185559565470982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4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96303078411897"/>
          <c:y val="6.5231481481481501E-2"/>
          <c:w val="0.77055095558725506"/>
          <c:h val="0.76064629837444142"/>
        </c:manualLayout>
      </c:layout>
      <c:scatterChart>
        <c:scatterStyle val="lineMarker"/>
        <c:varyColors val="0"/>
        <c:ser>
          <c:idx val="0"/>
          <c:order val="0"/>
          <c:tx>
            <c:strRef>
              <c:f>'Final Data (2)'!$B$3</c:f>
              <c:strCache>
                <c:ptCount val="1"/>
                <c:pt idx="0">
                  <c:v>Price (10000s of R)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'Final Data (2)'!$A$4:$A$52</c:f>
              <c:numCache>
                <c:formatCode>General</c:formatCode>
                <c:ptCount val="49"/>
                <c:pt idx="0">
                  <c:v>381</c:v>
                </c:pt>
                <c:pt idx="1">
                  <c:v>303</c:v>
                </c:pt>
                <c:pt idx="2">
                  <c:v>284</c:v>
                </c:pt>
                <c:pt idx="3">
                  <c:v>467</c:v>
                </c:pt>
                <c:pt idx="4">
                  <c:v>460</c:v>
                </c:pt>
                <c:pt idx="5">
                  <c:v>70</c:v>
                </c:pt>
                <c:pt idx="6">
                  <c:v>155</c:v>
                </c:pt>
                <c:pt idx="7">
                  <c:v>429</c:v>
                </c:pt>
                <c:pt idx="8">
                  <c:v>454</c:v>
                </c:pt>
                <c:pt idx="9">
                  <c:v>346</c:v>
                </c:pt>
                <c:pt idx="10">
                  <c:v>220</c:v>
                </c:pt>
                <c:pt idx="11">
                  <c:v>411</c:v>
                </c:pt>
                <c:pt idx="12">
                  <c:v>491</c:v>
                </c:pt>
                <c:pt idx="13">
                  <c:v>155</c:v>
                </c:pt>
                <c:pt idx="14">
                  <c:v>505</c:v>
                </c:pt>
                <c:pt idx="15">
                  <c:v>211</c:v>
                </c:pt>
                <c:pt idx="16">
                  <c:v>467</c:v>
                </c:pt>
                <c:pt idx="17">
                  <c:v>432</c:v>
                </c:pt>
                <c:pt idx="18">
                  <c:v>533</c:v>
                </c:pt>
                <c:pt idx="19">
                  <c:v>309</c:v>
                </c:pt>
                <c:pt idx="20">
                  <c:v>136</c:v>
                </c:pt>
                <c:pt idx="21">
                  <c:v>85</c:v>
                </c:pt>
                <c:pt idx="22">
                  <c:v>388</c:v>
                </c:pt>
                <c:pt idx="23">
                  <c:v>399</c:v>
                </c:pt>
                <c:pt idx="24">
                  <c:v>446</c:v>
                </c:pt>
                <c:pt idx="25">
                  <c:v>342</c:v>
                </c:pt>
                <c:pt idx="26">
                  <c:v>140</c:v>
                </c:pt>
                <c:pt idx="27">
                  <c:v>390</c:v>
                </c:pt>
                <c:pt idx="28">
                  <c:v>132</c:v>
                </c:pt>
                <c:pt idx="29">
                  <c:v>225</c:v>
                </c:pt>
                <c:pt idx="30">
                  <c:v>273</c:v>
                </c:pt>
                <c:pt idx="31">
                  <c:v>174</c:v>
                </c:pt>
                <c:pt idx="32">
                  <c:v>76</c:v>
                </c:pt>
                <c:pt idx="33">
                  <c:v>179</c:v>
                </c:pt>
                <c:pt idx="34">
                  <c:v>541</c:v>
                </c:pt>
                <c:pt idx="35">
                  <c:v>387</c:v>
                </c:pt>
                <c:pt idx="36">
                  <c:v>401</c:v>
                </c:pt>
                <c:pt idx="37">
                  <c:v>238</c:v>
                </c:pt>
                <c:pt idx="38">
                  <c:v>464</c:v>
                </c:pt>
                <c:pt idx="39">
                  <c:v>268</c:v>
                </c:pt>
                <c:pt idx="40">
                  <c:v>455</c:v>
                </c:pt>
                <c:pt idx="41">
                  <c:v>594</c:v>
                </c:pt>
                <c:pt idx="42">
                  <c:v>550</c:v>
                </c:pt>
                <c:pt idx="43">
                  <c:v>260</c:v>
                </c:pt>
                <c:pt idx="44">
                  <c:v>525</c:v>
                </c:pt>
                <c:pt idx="45">
                  <c:v>394</c:v>
                </c:pt>
                <c:pt idx="46">
                  <c:v>191</c:v>
                </c:pt>
                <c:pt idx="47">
                  <c:v>216</c:v>
                </c:pt>
                <c:pt idx="48">
                  <c:v>532</c:v>
                </c:pt>
              </c:numCache>
            </c:numRef>
          </c:xVal>
          <c:yVal>
            <c:numRef>
              <c:f>'Final Data (2)'!$B$4:$B$52</c:f>
              <c:numCache>
                <c:formatCode>General</c:formatCode>
                <c:ptCount val="49"/>
                <c:pt idx="0">
                  <c:v>510.47340000000003</c:v>
                </c:pt>
                <c:pt idx="1">
                  <c:v>374.72429999999997</c:v>
                </c:pt>
                <c:pt idx="2">
                  <c:v>503.5419</c:v>
                </c:pt>
                <c:pt idx="3">
                  <c:v>592.79870000000005</c:v>
                </c:pt>
                <c:pt idx="4">
                  <c:v>663.95550000000003</c:v>
                </c:pt>
                <c:pt idx="5">
                  <c:v>168.10239999999999</c:v>
                </c:pt>
                <c:pt idx="6">
                  <c:v>396.99830000000003</c:v>
                </c:pt>
                <c:pt idx="7">
                  <c:v>509.53980000000001</c:v>
                </c:pt>
                <c:pt idx="8">
                  <c:v>652.68520000000001</c:v>
                </c:pt>
                <c:pt idx="9">
                  <c:v>408.46420000000001</c:v>
                </c:pt>
                <c:pt idx="10">
                  <c:v>355.62450000000001</c:v>
                </c:pt>
                <c:pt idx="11">
                  <c:v>502.76560000000001</c:v>
                </c:pt>
                <c:pt idx="12">
                  <c:v>567.09649999999999</c:v>
                </c:pt>
                <c:pt idx="13">
                  <c:v>390.9932</c:v>
                </c:pt>
                <c:pt idx="14">
                  <c:v>581.98720000000003</c:v>
                </c:pt>
                <c:pt idx="15">
                  <c:v>393.76949999999999</c:v>
                </c:pt>
                <c:pt idx="16">
                  <c:v>550.98789999999997</c:v>
                </c:pt>
                <c:pt idx="17">
                  <c:v>480.08860000000004</c:v>
                </c:pt>
                <c:pt idx="18">
                  <c:v>566.11</c:v>
                </c:pt>
                <c:pt idx="19">
                  <c:v>319.245</c:v>
                </c:pt>
                <c:pt idx="20">
                  <c:v>331.00149999999996</c:v>
                </c:pt>
                <c:pt idx="21">
                  <c:v>189.64670000000001</c:v>
                </c:pt>
                <c:pt idx="22">
                  <c:v>466.90119999999996</c:v>
                </c:pt>
                <c:pt idx="23">
                  <c:v>604.149</c:v>
                </c:pt>
                <c:pt idx="24">
                  <c:v>566.50890000000004</c:v>
                </c:pt>
                <c:pt idx="25">
                  <c:v>460.28639999999996</c:v>
                </c:pt>
                <c:pt idx="26">
                  <c:v>229.32159999999999</c:v>
                </c:pt>
                <c:pt idx="27">
                  <c:v>559.87879999999996</c:v>
                </c:pt>
                <c:pt idx="28">
                  <c:v>334.92629999999997</c:v>
                </c:pt>
                <c:pt idx="29">
                  <c:v>389.92539999999997</c:v>
                </c:pt>
                <c:pt idx="30">
                  <c:v>502.851</c:v>
                </c:pt>
                <c:pt idx="31">
                  <c:v>390.83180000000004</c:v>
                </c:pt>
                <c:pt idx="32">
                  <c:v>178.42519999999999</c:v>
                </c:pt>
                <c:pt idx="33">
                  <c:v>282.85790000000003</c:v>
                </c:pt>
                <c:pt idx="34">
                  <c:v>678.06099999999992</c:v>
                </c:pt>
                <c:pt idx="35">
                  <c:v>368.23329999999999</c:v>
                </c:pt>
                <c:pt idx="36">
                  <c:v>389.3501</c:v>
                </c:pt>
                <c:pt idx="37">
                  <c:v>399.17430000000002</c:v>
                </c:pt>
                <c:pt idx="38">
                  <c:v>586.5403</c:v>
                </c:pt>
                <c:pt idx="39">
                  <c:v>303.38310000000001</c:v>
                </c:pt>
                <c:pt idx="40">
                  <c:v>540.04089999999997</c:v>
                </c:pt>
                <c:pt idx="41">
                  <c:v>697.18119999999999</c:v>
                </c:pt>
                <c:pt idx="42">
                  <c:v>641.56529999999998</c:v>
                </c:pt>
                <c:pt idx="43">
                  <c:v>309.0994</c:v>
                </c:pt>
                <c:pt idx="44">
                  <c:v>656.31560000000002</c:v>
                </c:pt>
                <c:pt idx="45">
                  <c:v>531.51350000000002</c:v>
                </c:pt>
                <c:pt idx="46">
                  <c:v>333.21129999999999</c:v>
                </c:pt>
                <c:pt idx="47">
                  <c:v>431.31689999999998</c:v>
                </c:pt>
                <c:pt idx="48">
                  <c:v>557.12610000000006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9F0-41DA-8424-996B191D9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504320"/>
        <c:axId val="874509728"/>
      </c:scatterChart>
      <c:valAx>
        <c:axId val="874504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/>
                  <a:t>Size</a:t>
                </a:r>
                <a:r>
                  <a:rPr lang="en-US" sz="1000" b="1" baseline="0"/>
                  <a:t> (sq. metres)</a:t>
                </a:r>
                <a:endParaRPr lang="en-US" sz="1000" b="1"/>
              </a:p>
            </c:rich>
          </c:tx>
          <c:layout>
            <c:manualLayout>
              <c:xMode val="edge"/>
              <c:yMode val="edge"/>
              <c:x val="0.39897790901137359"/>
              <c:y val="0.89569444444444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9728"/>
        <c:crosses val="autoZero"/>
        <c:crossBetween val="midCat"/>
        <c:majorUnit val="100"/>
      </c:valAx>
      <c:valAx>
        <c:axId val="87450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 dirty="0"/>
                  <a:t>Price (</a:t>
                </a:r>
                <a:r>
                  <a:rPr lang="en-US" sz="900" b="1" dirty="0" smtClean="0"/>
                  <a:t>10000s </a:t>
                </a:r>
                <a:r>
                  <a:rPr lang="en-US" sz="900" b="1" dirty="0"/>
                  <a:t>of R)</a:t>
                </a:r>
                <a:r>
                  <a:rPr lang="en-US" sz="900" b="1" baseline="0" dirty="0"/>
                  <a:t> </a:t>
                </a:r>
                <a:endParaRPr lang="en-US" sz="900" b="1" dirty="0"/>
              </a:p>
            </c:rich>
          </c:tx>
          <c:layout>
            <c:manualLayout>
              <c:xMode val="edge"/>
              <c:yMode val="edge"/>
              <c:x val="0"/>
              <c:y val="0.32028383056850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4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96303078411897"/>
          <c:y val="6.5231481481481501E-2"/>
          <c:w val="0.77055095558725506"/>
          <c:h val="0.76064629837444142"/>
        </c:manualLayout>
      </c:layout>
      <c:scatterChart>
        <c:scatterStyle val="lineMarker"/>
        <c:varyColors val="0"/>
        <c:ser>
          <c:idx val="0"/>
          <c:order val="0"/>
          <c:tx>
            <c:strRef>
              <c:f>'Final Data (2)'!$B$3</c:f>
              <c:strCache>
                <c:ptCount val="1"/>
                <c:pt idx="0">
                  <c:v>Price (10000s of R)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'Final Data (2)'!$A$4:$A$52</c:f>
              <c:numCache>
                <c:formatCode>General</c:formatCode>
                <c:ptCount val="49"/>
                <c:pt idx="0">
                  <c:v>381</c:v>
                </c:pt>
                <c:pt idx="1">
                  <c:v>303</c:v>
                </c:pt>
                <c:pt idx="2">
                  <c:v>284</c:v>
                </c:pt>
                <c:pt idx="3">
                  <c:v>467</c:v>
                </c:pt>
                <c:pt idx="4">
                  <c:v>460</c:v>
                </c:pt>
                <c:pt idx="5">
                  <c:v>70</c:v>
                </c:pt>
                <c:pt idx="6">
                  <c:v>155</c:v>
                </c:pt>
                <c:pt idx="7">
                  <c:v>429</c:v>
                </c:pt>
                <c:pt idx="8">
                  <c:v>454</c:v>
                </c:pt>
                <c:pt idx="9">
                  <c:v>346</c:v>
                </c:pt>
                <c:pt idx="10">
                  <c:v>220</c:v>
                </c:pt>
                <c:pt idx="11">
                  <c:v>411</c:v>
                </c:pt>
                <c:pt idx="12">
                  <c:v>491</c:v>
                </c:pt>
                <c:pt idx="13">
                  <c:v>155</c:v>
                </c:pt>
                <c:pt idx="14">
                  <c:v>505</c:v>
                </c:pt>
                <c:pt idx="15">
                  <c:v>211</c:v>
                </c:pt>
                <c:pt idx="16">
                  <c:v>467</c:v>
                </c:pt>
                <c:pt idx="17">
                  <c:v>432</c:v>
                </c:pt>
                <c:pt idx="18">
                  <c:v>533</c:v>
                </c:pt>
                <c:pt idx="19">
                  <c:v>309</c:v>
                </c:pt>
                <c:pt idx="20">
                  <c:v>136</c:v>
                </c:pt>
                <c:pt idx="21">
                  <c:v>85</c:v>
                </c:pt>
                <c:pt idx="22">
                  <c:v>388</c:v>
                </c:pt>
                <c:pt idx="23">
                  <c:v>399</c:v>
                </c:pt>
                <c:pt idx="24">
                  <c:v>446</c:v>
                </c:pt>
                <c:pt idx="25">
                  <c:v>342</c:v>
                </c:pt>
                <c:pt idx="26">
                  <c:v>140</c:v>
                </c:pt>
                <c:pt idx="27">
                  <c:v>390</c:v>
                </c:pt>
                <c:pt idx="28">
                  <c:v>132</c:v>
                </c:pt>
                <c:pt idx="29">
                  <c:v>225</c:v>
                </c:pt>
                <c:pt idx="30">
                  <c:v>273</c:v>
                </c:pt>
                <c:pt idx="31">
                  <c:v>174</c:v>
                </c:pt>
                <c:pt idx="32">
                  <c:v>76</c:v>
                </c:pt>
                <c:pt idx="33">
                  <c:v>179</c:v>
                </c:pt>
                <c:pt idx="34">
                  <c:v>541</c:v>
                </c:pt>
                <c:pt idx="35">
                  <c:v>387</c:v>
                </c:pt>
                <c:pt idx="36">
                  <c:v>401</c:v>
                </c:pt>
                <c:pt idx="37">
                  <c:v>238</c:v>
                </c:pt>
                <c:pt idx="38">
                  <c:v>464</c:v>
                </c:pt>
                <c:pt idx="39">
                  <c:v>268</c:v>
                </c:pt>
                <c:pt idx="40">
                  <c:v>455</c:v>
                </c:pt>
                <c:pt idx="41">
                  <c:v>594</c:v>
                </c:pt>
                <c:pt idx="42">
                  <c:v>550</c:v>
                </c:pt>
                <c:pt idx="43">
                  <c:v>260</c:v>
                </c:pt>
                <c:pt idx="44">
                  <c:v>525</c:v>
                </c:pt>
                <c:pt idx="45">
                  <c:v>394</c:v>
                </c:pt>
                <c:pt idx="46">
                  <c:v>191</c:v>
                </c:pt>
                <c:pt idx="47">
                  <c:v>216</c:v>
                </c:pt>
                <c:pt idx="48">
                  <c:v>532</c:v>
                </c:pt>
              </c:numCache>
            </c:numRef>
          </c:xVal>
          <c:yVal>
            <c:numRef>
              <c:f>'Final Data (2)'!$B$4:$B$52</c:f>
              <c:numCache>
                <c:formatCode>General</c:formatCode>
                <c:ptCount val="49"/>
                <c:pt idx="0">
                  <c:v>510.47340000000003</c:v>
                </c:pt>
                <c:pt idx="1">
                  <c:v>374.72429999999997</c:v>
                </c:pt>
                <c:pt idx="2">
                  <c:v>503.5419</c:v>
                </c:pt>
                <c:pt idx="3">
                  <c:v>592.79870000000005</c:v>
                </c:pt>
                <c:pt idx="4">
                  <c:v>663.95550000000003</c:v>
                </c:pt>
                <c:pt idx="5">
                  <c:v>168.10239999999999</c:v>
                </c:pt>
                <c:pt idx="6">
                  <c:v>396.99830000000003</c:v>
                </c:pt>
                <c:pt idx="7">
                  <c:v>509.53980000000001</c:v>
                </c:pt>
                <c:pt idx="8">
                  <c:v>652.68520000000001</c:v>
                </c:pt>
                <c:pt idx="9">
                  <c:v>408.46420000000001</c:v>
                </c:pt>
                <c:pt idx="10">
                  <c:v>355.62450000000001</c:v>
                </c:pt>
                <c:pt idx="11">
                  <c:v>502.76560000000001</c:v>
                </c:pt>
                <c:pt idx="12">
                  <c:v>567.09649999999999</c:v>
                </c:pt>
                <c:pt idx="13">
                  <c:v>390.9932</c:v>
                </c:pt>
                <c:pt idx="14">
                  <c:v>581.98720000000003</c:v>
                </c:pt>
                <c:pt idx="15">
                  <c:v>393.76949999999999</c:v>
                </c:pt>
                <c:pt idx="16">
                  <c:v>550.98789999999997</c:v>
                </c:pt>
                <c:pt idx="17">
                  <c:v>480.08860000000004</c:v>
                </c:pt>
                <c:pt idx="18">
                  <c:v>566.11</c:v>
                </c:pt>
                <c:pt idx="19">
                  <c:v>319.245</c:v>
                </c:pt>
                <c:pt idx="20">
                  <c:v>331.00149999999996</c:v>
                </c:pt>
                <c:pt idx="21">
                  <c:v>189.64670000000001</c:v>
                </c:pt>
                <c:pt idx="22">
                  <c:v>466.90119999999996</c:v>
                </c:pt>
                <c:pt idx="23">
                  <c:v>604.149</c:v>
                </c:pt>
                <c:pt idx="24">
                  <c:v>566.50890000000004</c:v>
                </c:pt>
                <c:pt idx="25">
                  <c:v>460.28639999999996</c:v>
                </c:pt>
                <c:pt idx="26">
                  <c:v>229.32159999999999</c:v>
                </c:pt>
                <c:pt idx="27">
                  <c:v>559.87879999999996</c:v>
                </c:pt>
                <c:pt idx="28">
                  <c:v>334.92629999999997</c:v>
                </c:pt>
                <c:pt idx="29">
                  <c:v>389.92539999999997</c:v>
                </c:pt>
                <c:pt idx="30">
                  <c:v>502.851</c:v>
                </c:pt>
                <c:pt idx="31">
                  <c:v>390.83180000000004</c:v>
                </c:pt>
                <c:pt idx="32">
                  <c:v>178.42519999999999</c:v>
                </c:pt>
                <c:pt idx="33">
                  <c:v>282.85790000000003</c:v>
                </c:pt>
                <c:pt idx="34">
                  <c:v>678.06099999999992</c:v>
                </c:pt>
                <c:pt idx="35">
                  <c:v>368.23329999999999</c:v>
                </c:pt>
                <c:pt idx="36">
                  <c:v>389.3501</c:v>
                </c:pt>
                <c:pt idx="37">
                  <c:v>399.17430000000002</c:v>
                </c:pt>
                <c:pt idx="38">
                  <c:v>586.5403</c:v>
                </c:pt>
                <c:pt idx="39">
                  <c:v>303.38310000000001</c:v>
                </c:pt>
                <c:pt idx="40">
                  <c:v>540.04089999999997</c:v>
                </c:pt>
                <c:pt idx="41">
                  <c:v>697.18119999999999</c:v>
                </c:pt>
                <c:pt idx="42">
                  <c:v>641.56529999999998</c:v>
                </c:pt>
                <c:pt idx="43">
                  <c:v>309.0994</c:v>
                </c:pt>
                <c:pt idx="44">
                  <c:v>656.31560000000002</c:v>
                </c:pt>
                <c:pt idx="45">
                  <c:v>531.51350000000002</c:v>
                </c:pt>
                <c:pt idx="46">
                  <c:v>333.21129999999999</c:v>
                </c:pt>
                <c:pt idx="47">
                  <c:v>431.31689999999998</c:v>
                </c:pt>
                <c:pt idx="48">
                  <c:v>557.12610000000006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9F0-41DA-8424-996B191D9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504320"/>
        <c:axId val="874509728"/>
      </c:scatterChart>
      <c:valAx>
        <c:axId val="874504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Size</a:t>
                </a:r>
                <a:r>
                  <a:rPr lang="en-US" sz="1000" b="1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(sq. metres)</a:t>
                </a:r>
                <a:endParaRPr 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0.39897790901137359"/>
              <c:y val="0.89569444444444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9728"/>
        <c:crosses val="autoZero"/>
        <c:crossBetween val="midCat"/>
        <c:majorUnit val="100"/>
      </c:valAx>
      <c:valAx>
        <c:axId val="87450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Price (</a:t>
                </a:r>
                <a:r>
                  <a:rPr lang="en-US" sz="9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10000s </a:t>
                </a:r>
                <a:r>
                  <a:rPr lang="en-US" sz="9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of R)</a:t>
                </a:r>
                <a:r>
                  <a:rPr lang="en-US" sz="900" b="1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endParaRPr lang="en-US" sz="9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320283830568502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504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B30F5-3943-452D-93E2-5DF09C09B9A2}" type="datetimeFigureOut">
              <a:rPr lang="en-US" smtClean="0"/>
              <a:t>30-Aug-18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D65BD-156F-4098-9F23-2887C287F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8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D65BD-156F-4098-9F23-2887C287FE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6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9285" y="114129"/>
            <a:ext cx="5107228" cy="288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9285" y="114129"/>
            <a:ext cx="1911350" cy="215444"/>
          </a:xfrm>
        </p:spPr>
        <p:txBody>
          <a:bodyPr lIns="0" tIns="0" rIns="0" bIns="0"/>
          <a:lstStyle>
            <a:lvl1pPr>
              <a:defRPr sz="1400" b="0" i="0" strike="noStrike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2373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9285" y="114129"/>
            <a:ext cx="1911350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9285" y="114129"/>
            <a:ext cx="1911350" cy="215444"/>
          </a:xfrm>
        </p:spPr>
        <p:txBody>
          <a:bodyPr lIns="0" tIns="0" rIns="0" bIns="0"/>
          <a:lstStyle>
            <a:lvl1pPr>
              <a:defRPr sz="1400" b="0" i="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9285" y="114129"/>
            <a:ext cx="191135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188" y="723157"/>
            <a:ext cx="4927422" cy="10045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22373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30-Aug-18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05945" y="2972018"/>
            <a:ext cx="165735" cy="155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rgbClr val="22373A"/>
                </a:solidFill>
                <a:latin typeface="Trebuchet MS"/>
                <a:cs typeface="Trebuchet MS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 sz="1400" b="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10.png"/><Relationship Id="rId7" Type="http://schemas.openxmlformats.org/officeDocument/2006/relationships/image" Target="../media/image18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90.png"/><Relationship Id="rId4" Type="http://schemas.openxmlformats.org/officeDocument/2006/relationships/image" Target="../media/image2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90.png"/><Relationship Id="rId4" Type="http://schemas.openxmlformats.org/officeDocument/2006/relationships/image" Target="../media/image22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9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0.png"/><Relationship Id="rId5" Type="http://schemas.openxmlformats.org/officeDocument/2006/relationships/image" Target="../media/image2130.png"/><Relationship Id="rId4" Type="http://schemas.openxmlformats.org/officeDocument/2006/relationships/image" Target="../media/image212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9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.png"/><Relationship Id="rId7" Type="http://schemas.openxmlformats.org/officeDocument/2006/relationships/image" Target="../media/image16.png"/><Relationship Id="rId12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252.png"/><Relationship Id="rId9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16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59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5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1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9.png"/><Relationship Id="rId15" Type="http://schemas.openxmlformats.org/officeDocument/2006/relationships/image" Target="../media/image85.png"/><Relationship Id="rId10" Type="http://schemas.openxmlformats.org/officeDocument/2006/relationships/image" Target="../media/image84.png"/><Relationship Id="rId4" Type="http://schemas.openxmlformats.org/officeDocument/2006/relationships/image" Target="../media/image62.png"/><Relationship Id="rId9" Type="http://schemas.openxmlformats.org/officeDocument/2006/relationships/image" Target="../media/image83.pn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5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5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8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59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58.png"/><Relationship Id="rId5" Type="http://schemas.openxmlformats.org/officeDocument/2006/relationships/image" Target="../media/image15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5.png"/><Relationship Id="rId7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7.png"/><Relationship Id="rId4" Type="http://schemas.openxmlformats.org/officeDocument/2006/relationships/image" Target="../media/image149.png"/><Relationship Id="rId9" Type="http://schemas.openxmlformats.org/officeDocument/2006/relationships/image" Target="../media/image1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3" Type="http://schemas.openxmlformats.org/officeDocument/2006/relationships/image" Target="../media/image1670.png"/><Relationship Id="rId7" Type="http://schemas.openxmlformats.org/officeDocument/2006/relationships/image" Target="../media/image1710.png"/><Relationship Id="rId12" Type="http://schemas.openxmlformats.org/officeDocument/2006/relationships/image" Target="../media/image176.png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40.png"/><Relationship Id="rId4" Type="http://schemas.openxmlformats.org/officeDocument/2006/relationships/image" Target="../media/image173.png"/><Relationship Id="rId9" Type="http://schemas.openxmlformats.org/officeDocument/2006/relationships/image" Target="../media/image17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0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7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image" Target="../media/image21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10.png"/><Relationship Id="rId4" Type="http://schemas.openxmlformats.org/officeDocument/2006/relationships/image" Target="../media/image2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7294" y="1502707"/>
            <a:ext cx="2611806" cy="33021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050" b="1" spc="-65" dirty="0" smtClean="0">
                <a:solidFill>
                  <a:srgbClr val="22373A"/>
                </a:solidFill>
                <a:latin typeface="Trebuchet MS"/>
                <a:cs typeface="Trebuchet MS"/>
              </a:rPr>
              <a:t>Linear Regression</a:t>
            </a:r>
            <a:endParaRPr sz="20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1862756"/>
            <a:ext cx="5040630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071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294" y="2189008"/>
            <a:ext cx="1392606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100" b="1" spc="-75" dirty="0" err="1" smtClean="0">
                <a:solidFill>
                  <a:srgbClr val="22373A"/>
                </a:solidFill>
                <a:latin typeface="Trebuchet MS"/>
                <a:cs typeface="Trebuchet MS"/>
              </a:rPr>
              <a:t>Dr</a:t>
            </a:r>
            <a:r>
              <a:rPr lang="en-US" sz="1100" b="1" spc="-75" dirty="0" smtClean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lang="en-US" sz="1100" b="1" spc="-75" dirty="0" err="1" smtClean="0">
                <a:solidFill>
                  <a:srgbClr val="22373A"/>
                </a:solidFill>
                <a:latin typeface="Trebuchet MS"/>
                <a:cs typeface="Trebuchet MS"/>
              </a:rPr>
              <a:t>Mehrdad</a:t>
            </a:r>
            <a:r>
              <a:rPr lang="en-US" sz="1100" b="1" spc="-75" dirty="0" smtClean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lang="en-US" sz="1100" b="1" spc="-75" dirty="0" err="1" smtClean="0">
                <a:solidFill>
                  <a:srgbClr val="22373A"/>
                </a:solidFill>
                <a:latin typeface="Trebuchet MS"/>
                <a:cs typeface="Trebuchet MS"/>
              </a:rPr>
              <a:t>Ghaziasgar</a:t>
            </a:r>
            <a:endParaRPr sz="11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1</a:t>
            </a:fld>
            <a:endParaRPr spc="-2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68300" y="2573543"/>
                <a:ext cx="5181600" cy="28854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" y="2573543"/>
                <a:ext cx="5181600" cy="288541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Group 114"/>
          <p:cNvGrpSpPr/>
          <p:nvPr/>
        </p:nvGrpSpPr>
        <p:grpSpPr>
          <a:xfrm>
            <a:off x="144402" y="555626"/>
            <a:ext cx="1593037" cy="1778277"/>
            <a:chOff x="451663" y="555626"/>
            <a:chExt cx="1593037" cy="1778277"/>
          </a:xfrm>
        </p:grpSpPr>
        <p:grpSp>
          <p:nvGrpSpPr>
            <p:cNvPr id="90" name="Group 89"/>
            <p:cNvGrpSpPr/>
            <p:nvPr/>
          </p:nvGrpSpPr>
          <p:grpSpPr>
            <a:xfrm>
              <a:off x="451663" y="555626"/>
              <a:ext cx="1593037" cy="1778277"/>
              <a:chOff x="451663" y="555626"/>
              <a:chExt cx="1593037" cy="1778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72152" y="2072293"/>
                    <a:ext cx="95038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a14:m>
                    <a:r>
                      <a:rPr lang="en-US" sz="1100" spc="-55" dirty="0" smtClean="0">
                        <a:solidFill>
                          <a:srgbClr val="35444F"/>
                        </a:solidFill>
                        <a:latin typeface="Trebuchet MS"/>
                        <a:cs typeface="Trebuchet MS"/>
                      </a:rPr>
                      <a:t> = 1;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1100" spc="-55" dirty="0" smtClean="0">
                        <a:solidFill>
                          <a:srgbClr val="35444F"/>
                        </a:solidFill>
                        <a:latin typeface="Trebuchet MS"/>
                        <a:cs typeface="Trebuchet MS"/>
                      </a:rPr>
                      <a:t>= 0</a:t>
                    </a:r>
                    <a:endParaRPr lang="en-US" sz="1100" spc="-55" dirty="0">
                      <a:solidFill>
                        <a:srgbClr val="35444F"/>
                      </a:solidFill>
                      <a:latin typeface="Trebuchet MS"/>
                      <a:cs typeface="Trebuchet MS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152" y="2072293"/>
                    <a:ext cx="950388" cy="2616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/>
              <p:cNvGrpSpPr/>
              <p:nvPr/>
            </p:nvGrpSpPr>
            <p:grpSpPr>
              <a:xfrm>
                <a:off x="451663" y="555626"/>
                <a:ext cx="1593037" cy="1600067"/>
                <a:chOff x="3757181" y="1994903"/>
                <a:chExt cx="1593037" cy="1329978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4155510" y="1994903"/>
                  <a:ext cx="0" cy="9160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4155510" y="2901057"/>
                  <a:ext cx="119470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4442172" y="3047882"/>
                      <a:ext cx="558166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Size </a:t>
                      </a:r>
                      <a14:m>
                        <m:oMath xmlns:m="http://schemas.openxmlformats.org/officeDocument/2006/math"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1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2172" y="3047882"/>
                      <a:ext cx="558166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8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/>
                    <p:cNvSpPr/>
                    <p:nvPr/>
                  </p:nvSpPr>
                  <p:spPr>
                    <a:xfrm rot="16200000">
                      <a:off x="3637005" y="2347318"/>
                      <a:ext cx="51735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Price </a:t>
                      </a:r>
                      <a14:m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2" name="Rectangle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637005" y="2347318"/>
                      <a:ext cx="517351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3" name="Rectangle 42"/>
                <p:cNvSpPr/>
                <p:nvPr/>
              </p:nvSpPr>
              <p:spPr>
                <a:xfrm>
                  <a:off x="3906134" y="2570597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3906134" y="2337864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3906134" y="210519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428060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4558152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4850330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944039" y="885338"/>
                <a:ext cx="923477" cy="603155"/>
                <a:chOff x="4307526" y="2085751"/>
                <a:chExt cx="923477" cy="603155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4438038" y="2473896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4307526" y="2626803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4540949" y="258277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4697921" y="221632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4603052" y="2414595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4896327" y="2313363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5168900" y="2085751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5166062" y="2261879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" name="Group 48"/>
            <p:cNvGrpSpPr/>
            <p:nvPr/>
          </p:nvGrpSpPr>
          <p:grpSpPr>
            <a:xfrm>
              <a:off x="798344" y="816603"/>
              <a:ext cx="99546" cy="565758"/>
              <a:chOff x="798344" y="816603"/>
              <a:chExt cx="99546" cy="565758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V="1">
                <a:off x="798344" y="138236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798344" y="816603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798344" y="109251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rot="5400000">
              <a:off x="1338708" y="1368087"/>
              <a:ext cx="99546" cy="565758"/>
              <a:chOff x="2806700" y="947441"/>
              <a:chExt cx="99546" cy="56575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2806700" y="1513199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2806700" y="94744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2806700" y="1223355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/>
          <p:cNvGrpSpPr/>
          <p:nvPr/>
        </p:nvGrpSpPr>
        <p:grpSpPr>
          <a:xfrm>
            <a:off x="1991201" y="551789"/>
            <a:ext cx="1619042" cy="1778277"/>
            <a:chOff x="2035998" y="551789"/>
            <a:chExt cx="1619042" cy="1778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82492" y="2068456"/>
                  <a:ext cx="95038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 = 0;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= 1</a:t>
                  </a:r>
                  <a:endPara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492" y="2068456"/>
                  <a:ext cx="950388" cy="261610"/>
                </a:xfrm>
                <a:prstGeom prst="rect">
                  <a:avLst/>
                </a:prstGeom>
                <a:blipFill>
                  <a:blip r:embed="rId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/>
            <p:cNvGrpSpPr/>
            <p:nvPr/>
          </p:nvGrpSpPr>
          <p:grpSpPr>
            <a:xfrm>
              <a:off x="2035998" y="551789"/>
              <a:ext cx="1619042" cy="1600067"/>
              <a:chOff x="3731176" y="1994903"/>
              <a:chExt cx="1619042" cy="1329978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4155510" y="1994903"/>
                <a:ext cx="0" cy="9160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4155510" y="2901057"/>
                <a:ext cx="119470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/>
                  <p:cNvSpPr/>
                  <p:nvPr/>
                </p:nvSpPr>
                <p:spPr>
                  <a:xfrm>
                    <a:off x="4442172" y="3047882"/>
                    <a:ext cx="558166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  <a:cs typeface="Trebuchet MS"/>
                      </a:rPr>
                      <a:t>Size </a:t>
                    </a:r>
                    <a14:m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4" name="Rectangl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72" y="3047882"/>
                    <a:ext cx="55816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/>
                  <p:cNvSpPr/>
                  <p:nvPr/>
                </p:nvSpPr>
                <p:spPr>
                  <a:xfrm rot="16200000">
                    <a:off x="3611000" y="2347317"/>
                    <a:ext cx="517351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  <a:cs typeface="Trebuchet MS"/>
                      </a:rPr>
                      <a:t>Price </a:t>
                    </a:r>
                    <a14:m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5" name="Rectangl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611000" y="2347317"/>
                    <a:ext cx="51735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22" r="-17778" b="-9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Rectangle 55"/>
              <p:cNvSpPr/>
              <p:nvPr/>
            </p:nvSpPr>
            <p:spPr>
              <a:xfrm>
                <a:off x="3906134" y="2570597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>
                    <a:solidFill>
                      <a:srgbClr val="35444F"/>
                    </a:solidFill>
                    <a:latin typeface="Trebuchet MS"/>
                  </a:rPr>
                  <a:t>1</a:t>
                </a:r>
                <a:endParaRPr lang="en-US" sz="1200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906134" y="2337864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2</a:t>
                </a:r>
                <a:endParaRPr lang="en-US" sz="1200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906134" y="2105199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>
                    <a:solidFill>
                      <a:srgbClr val="35444F"/>
                    </a:solidFill>
                    <a:latin typeface="Trebuchet MS"/>
                  </a:rPr>
                  <a:t>3</a:t>
                </a:r>
                <a:endParaRPr lang="en-US" sz="1200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319710" y="2912729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>
                    <a:solidFill>
                      <a:srgbClr val="35444F"/>
                    </a:solidFill>
                    <a:latin typeface="Trebuchet MS"/>
                  </a:rPr>
                  <a:t>1</a:t>
                </a:r>
                <a:endParaRPr lang="en-US" sz="1200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597254" y="2912729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2</a:t>
                </a:r>
                <a:endParaRPr lang="en-US" sz="12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889432" y="2912729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3</a:t>
                </a:r>
                <a:endParaRPr lang="en-US" sz="1200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2554379" y="881501"/>
              <a:ext cx="923477" cy="603155"/>
              <a:chOff x="4307526" y="2085751"/>
              <a:chExt cx="923477" cy="603155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4438038" y="2473896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307526" y="2626803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540949" y="2582774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697921" y="2216324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603052" y="2414595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896327" y="2313363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168900" y="2085751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166062" y="2261879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2369171" y="812766"/>
            <a:ext cx="99546" cy="565758"/>
            <a:chOff x="798344" y="816603"/>
            <a:chExt cx="99546" cy="565758"/>
          </a:xfrm>
        </p:grpSpPr>
        <p:cxnSp>
          <p:nvCxnSpPr>
            <p:cNvPr id="72" name="Straight Connector 71"/>
            <p:cNvCxnSpPr/>
            <p:nvPr/>
          </p:nvCxnSpPr>
          <p:spPr>
            <a:xfrm flipV="1">
              <a:off x="798344" y="1382361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798344" y="816603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798344" y="1092517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 rot="5400000">
            <a:off x="2949048" y="1364250"/>
            <a:ext cx="99546" cy="565758"/>
            <a:chOff x="2806700" y="947441"/>
            <a:chExt cx="99546" cy="565758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2806700" y="1513199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2806700" y="947441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806700" y="1223355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3930858" y="551789"/>
            <a:ext cx="1619042" cy="1778277"/>
            <a:chOff x="2035998" y="551789"/>
            <a:chExt cx="1619042" cy="1778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2582492" y="2068456"/>
                  <a:ext cx="106131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 = 1;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= 0.5</a:t>
                  </a:r>
                  <a:endPara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492" y="2068456"/>
                  <a:ext cx="1061316" cy="261610"/>
                </a:xfrm>
                <a:prstGeom prst="rect">
                  <a:avLst/>
                </a:prstGeom>
                <a:blipFill>
                  <a:blip r:embed="rId9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/>
            <p:cNvGrpSpPr/>
            <p:nvPr/>
          </p:nvGrpSpPr>
          <p:grpSpPr>
            <a:xfrm>
              <a:off x="2035998" y="551789"/>
              <a:ext cx="1619042" cy="1600067"/>
              <a:chOff x="3731176" y="1994903"/>
              <a:chExt cx="1619042" cy="1329978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4155510" y="1994903"/>
                <a:ext cx="0" cy="9160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4155510" y="2901057"/>
                <a:ext cx="119470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Rectangle 105"/>
                  <p:cNvSpPr/>
                  <p:nvPr/>
                </p:nvSpPr>
                <p:spPr>
                  <a:xfrm>
                    <a:off x="4442172" y="3047882"/>
                    <a:ext cx="558166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  <a:cs typeface="Trebuchet MS"/>
                      </a:rPr>
                      <a:t>Size </a:t>
                    </a:r>
                    <a14:m>
                      <m:oMath xmlns:m="http://schemas.openxmlformats.org/officeDocument/2006/math"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6" name="Rectangle 10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172" y="3047882"/>
                    <a:ext cx="55816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Rectangle 106"/>
                  <p:cNvSpPr/>
                  <p:nvPr/>
                </p:nvSpPr>
                <p:spPr>
                  <a:xfrm rot="16200000">
                    <a:off x="3611000" y="2347317"/>
                    <a:ext cx="517351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  <a:cs typeface="Trebuchet MS"/>
                      </a:rPr>
                      <a:t>Price </a:t>
                    </a:r>
                    <a14:m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7" name="Rectangle 10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611000" y="2347317"/>
                    <a:ext cx="51735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22" r="-17778" b="-98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8" name="Rectangle 107"/>
              <p:cNvSpPr/>
              <p:nvPr/>
            </p:nvSpPr>
            <p:spPr>
              <a:xfrm>
                <a:off x="3906134" y="2570597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>
                    <a:solidFill>
                      <a:srgbClr val="35444F"/>
                    </a:solidFill>
                    <a:latin typeface="Trebuchet MS"/>
                  </a:rPr>
                  <a:t>1</a:t>
                </a:r>
                <a:endParaRPr lang="en-US" sz="1200" dirty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3906134" y="2337864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2</a:t>
                </a:r>
                <a:endParaRPr lang="en-US" sz="1200" dirty="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3906134" y="2105199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>
                    <a:solidFill>
                      <a:srgbClr val="35444F"/>
                    </a:solidFill>
                    <a:latin typeface="Trebuchet MS"/>
                  </a:rPr>
                  <a:t>3</a:t>
                </a:r>
                <a:endParaRPr lang="en-US" sz="1200" dirty="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4330738" y="2912729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>
                    <a:solidFill>
                      <a:srgbClr val="35444F"/>
                    </a:solidFill>
                    <a:latin typeface="Trebuchet MS"/>
                  </a:rPr>
                  <a:t>1</a:t>
                </a:r>
                <a:endParaRPr lang="en-US" sz="1200" dirty="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608282" y="2912729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2</a:t>
                </a:r>
                <a:endParaRPr lang="en-US" sz="12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900460" y="2912729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3</a:t>
                </a:r>
                <a:endParaRPr lang="en-US" sz="1200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2554379" y="881501"/>
              <a:ext cx="923477" cy="603155"/>
              <a:chOff x="4307526" y="2085751"/>
              <a:chExt cx="923477" cy="603155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4438038" y="2473896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307526" y="2626803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4540949" y="2582774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697921" y="2216324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4603052" y="2414595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896327" y="2313363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168900" y="2085751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166062" y="2261879"/>
                <a:ext cx="62103" cy="621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object 2"/>
              <p:cNvSpPr txBox="1"/>
              <p:nvPr/>
            </p:nvSpPr>
            <p:spPr>
              <a:xfrm>
                <a:off x="329285" y="114129"/>
                <a:ext cx="3696615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lang="en-US" sz="1400" dirty="0" smtClean="0">
                    <a:solidFill>
                      <a:srgbClr val="EF6C00"/>
                    </a:solidFill>
                    <a:latin typeface="Trebuchet MS"/>
                    <a:cs typeface="Trebuchet MS"/>
                  </a:rPr>
                  <a:t>Model Representation - Deciphering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 </m:t>
                        </m:r>
                        <m:r>
                          <a:rPr lang="en-US" sz="1400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𝒉</m:t>
                        </m:r>
                      </m:e>
                      <m:sub>
                        <m:r>
                          <a:rPr lang="en-US" sz="1400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𝜽</m:t>
                        </m:r>
                      </m:sub>
                    </m:sSub>
                    <m:r>
                      <a:rPr lang="en-US" sz="1400">
                        <a:solidFill>
                          <a:srgbClr val="EF6C00"/>
                        </a:solidFill>
                        <a:latin typeface="Cambria Math" panose="02040503050406030204" pitchFamily="18" charset="0"/>
                        <a:cs typeface="Trebuchet MS"/>
                      </a:rPr>
                      <m:t>(</m:t>
                    </m:r>
                    <m:r>
                      <a:rPr lang="en-US" sz="1400">
                        <a:solidFill>
                          <a:srgbClr val="EF6C00"/>
                        </a:solidFill>
                        <a:latin typeface="Cambria Math" panose="02040503050406030204" pitchFamily="18" charset="0"/>
                        <a:cs typeface="Trebuchet MS"/>
                      </a:rPr>
                      <m:t>𝒙</m:t>
                    </m:r>
                    <m:r>
                      <a:rPr lang="en-US" sz="1400">
                        <a:solidFill>
                          <a:srgbClr val="EF6C00"/>
                        </a:solidFill>
                        <a:latin typeface="Cambria Math" panose="02040503050406030204" pitchFamily="18" charset="0"/>
                        <a:cs typeface="Trebuchet MS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EF6C00"/>
                    </a:solidFill>
                    <a:latin typeface="Trebuchet MS"/>
                    <a:cs typeface="Trebuchet MS"/>
                  </a:rPr>
                  <a:t> </a:t>
                </a:r>
                <a:endParaRPr sz="1400" dirty="0">
                  <a:solidFill>
                    <a:srgbClr val="EF6C00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18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114129"/>
                <a:ext cx="3696615" cy="230832"/>
              </a:xfrm>
              <a:prstGeom prst="rect">
                <a:avLst/>
              </a:prstGeom>
              <a:blipFill>
                <a:blip r:embed="rId10"/>
                <a:stretch>
                  <a:fillRect l="-2640" t="-21053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/>
          <p:cNvGrpSpPr/>
          <p:nvPr/>
        </p:nvGrpSpPr>
        <p:grpSpPr>
          <a:xfrm>
            <a:off x="4312044" y="812766"/>
            <a:ext cx="99546" cy="565758"/>
            <a:chOff x="798344" y="816603"/>
            <a:chExt cx="99546" cy="565758"/>
          </a:xfrm>
        </p:grpSpPr>
        <p:cxnSp>
          <p:nvCxnSpPr>
            <p:cNvPr id="120" name="Straight Connector 119"/>
            <p:cNvCxnSpPr/>
            <p:nvPr/>
          </p:nvCxnSpPr>
          <p:spPr>
            <a:xfrm flipV="1">
              <a:off x="798344" y="1382361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798344" y="816603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798344" y="1092517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 rot="5400000">
            <a:off x="4891921" y="1364250"/>
            <a:ext cx="99546" cy="565758"/>
            <a:chOff x="2806700" y="947441"/>
            <a:chExt cx="99546" cy="565758"/>
          </a:xfrm>
        </p:grpSpPr>
        <p:cxnSp>
          <p:nvCxnSpPr>
            <p:cNvPr id="124" name="Straight Connector 123"/>
            <p:cNvCxnSpPr/>
            <p:nvPr/>
          </p:nvCxnSpPr>
          <p:spPr>
            <a:xfrm flipV="1">
              <a:off x="2806700" y="1513199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2806700" y="947441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2806700" y="1223355"/>
              <a:ext cx="995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527490" y="1378524"/>
            <a:ext cx="1212410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2397833" y="740833"/>
            <a:ext cx="1073500" cy="90113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332675" y="782013"/>
            <a:ext cx="1134781" cy="610093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0346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203369" y="417921"/>
            <a:ext cx="5346531" cy="36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Another example: Price vs Size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Maybe a quadratic function fits better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Higher-Order Features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7900" y="1008683"/>
            <a:ext cx="3269764" cy="2101424"/>
            <a:chOff x="1999850" y="646942"/>
            <a:chExt cx="3269764" cy="2101424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450799" y="646942"/>
              <a:ext cx="0" cy="1825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453810" y="2472588"/>
              <a:ext cx="2815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999850" y="835760"/>
              <a:ext cx="4700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rPr>
                <a:t>Price</a:t>
              </a:r>
            </a:p>
          </p:txBody>
        </p:sp>
        <p:sp>
          <p:nvSpPr>
            <p:cNvPr id="22" name="Multiply 21"/>
            <p:cNvSpPr/>
            <p:nvPr/>
          </p:nvSpPr>
          <p:spPr>
            <a:xfrm>
              <a:off x="2569980" y="2048775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91112" y="2486756"/>
              <a:ext cx="4081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Size</a:t>
              </a:r>
              <a:endParaRPr lang="en-US" sz="1100" spc="-55" dirty="0">
                <a:solidFill>
                  <a:srgbClr val="35444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5" name="Multiply 24"/>
            <p:cNvSpPr/>
            <p:nvPr/>
          </p:nvSpPr>
          <p:spPr>
            <a:xfrm>
              <a:off x="2493698" y="2284979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2789098" y="172362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2819230" y="194540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3046397" y="1695269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208011" y="1425142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3259875" y="158127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/>
            <p:cNvSpPr/>
            <p:nvPr/>
          </p:nvSpPr>
          <p:spPr>
            <a:xfrm>
              <a:off x="3508272" y="138411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3700580" y="123021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3864684" y="141446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4899020" y="112720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3336825" y="1187209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/>
            <p:cNvSpPr/>
            <p:nvPr/>
          </p:nvSpPr>
          <p:spPr>
            <a:xfrm>
              <a:off x="4051947" y="115805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4299800" y="118428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/>
            <p:cNvSpPr/>
            <p:nvPr/>
          </p:nvSpPr>
          <p:spPr>
            <a:xfrm>
              <a:off x="4342433" y="138411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4498315" y="110549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4714096" y="123500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2983528" y="151208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 flipV="1">
            <a:off x="1471748" y="1391736"/>
            <a:ext cx="2173152" cy="126666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 flipV="1">
            <a:off x="1471748" y="1599944"/>
            <a:ext cx="2477952" cy="1139087"/>
          </a:xfrm>
          <a:custGeom>
            <a:avLst/>
            <a:gdLst>
              <a:gd name="connsiteX0" fmla="*/ 0 w 2823210"/>
              <a:gd name="connsiteY0" fmla="*/ 0 h 979975"/>
              <a:gd name="connsiteX1" fmla="*/ 788670 w 2823210"/>
              <a:gd name="connsiteY1" fmla="*/ 541020 h 979975"/>
              <a:gd name="connsiteX2" fmla="*/ 1611630 w 2823210"/>
              <a:gd name="connsiteY2" fmla="*/ 880110 h 979975"/>
              <a:gd name="connsiteX3" fmla="*/ 2278380 w 2823210"/>
              <a:gd name="connsiteY3" fmla="*/ 975360 h 979975"/>
              <a:gd name="connsiteX4" fmla="*/ 2823210 w 2823210"/>
              <a:gd name="connsiteY4" fmla="*/ 956310 h 97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210" h="979975">
                <a:moveTo>
                  <a:pt x="0" y="0"/>
                </a:moveTo>
                <a:cubicBezTo>
                  <a:pt x="260032" y="197167"/>
                  <a:pt x="520065" y="394335"/>
                  <a:pt x="788670" y="541020"/>
                </a:cubicBezTo>
                <a:cubicBezTo>
                  <a:pt x="1057275" y="687705"/>
                  <a:pt x="1363345" y="807720"/>
                  <a:pt x="1611630" y="880110"/>
                </a:cubicBezTo>
                <a:cubicBezTo>
                  <a:pt x="1859915" y="952500"/>
                  <a:pt x="2076450" y="962660"/>
                  <a:pt x="2278380" y="975360"/>
                </a:cubicBezTo>
                <a:cubicBezTo>
                  <a:pt x="2480310" y="988060"/>
                  <a:pt x="2651760" y="972185"/>
                  <a:pt x="2823210" y="956310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904580" y="979378"/>
                <a:ext cx="1308692" cy="465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dirty="0" smtClean="0"/>
                  <a:t>is house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200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200" dirty="0"/>
                              <m:t>house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dirty="0" smtClean="0"/>
                              <m:t>size</m:t>
                            </m:r>
                          </m:e>
                        </m:d>
                      </m:e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80" y="979378"/>
                <a:ext cx="1308692" cy="465833"/>
              </a:xfrm>
              <a:prstGeom prst="rect">
                <a:avLst/>
              </a:prstGeom>
              <a:blipFill>
                <a:blip r:embed="rId4"/>
                <a:stretch>
                  <a:fillRect t="-131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70301" y="658430"/>
                <a:ext cx="7878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01" y="658430"/>
                <a:ext cx="78784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3937368" y="1627657"/>
            <a:ext cx="1314450" cy="708660"/>
          </a:xfrm>
          <a:custGeom>
            <a:avLst/>
            <a:gdLst>
              <a:gd name="connsiteX0" fmla="*/ 0 w 4145280"/>
              <a:gd name="connsiteY0" fmla="*/ 1148659 h 1148659"/>
              <a:gd name="connsiteX1" fmla="*/ 388620 w 4145280"/>
              <a:gd name="connsiteY1" fmla="*/ 760039 h 1148659"/>
              <a:gd name="connsiteX2" fmla="*/ 758190 w 4145280"/>
              <a:gd name="connsiteY2" fmla="*/ 459049 h 1148659"/>
              <a:gd name="connsiteX3" fmla="*/ 1337310 w 4145280"/>
              <a:gd name="connsiteY3" fmla="*/ 139009 h 1148659"/>
              <a:gd name="connsiteX4" fmla="*/ 1977390 w 4145280"/>
              <a:gd name="connsiteY4" fmla="*/ 5659 h 1148659"/>
              <a:gd name="connsiteX5" fmla="*/ 2533650 w 4145280"/>
              <a:gd name="connsiteY5" fmla="*/ 43759 h 1148659"/>
              <a:gd name="connsiteX6" fmla="*/ 3124200 w 4145280"/>
              <a:gd name="connsiteY6" fmla="*/ 215209 h 1148659"/>
              <a:gd name="connsiteX7" fmla="*/ 3912870 w 4145280"/>
              <a:gd name="connsiteY7" fmla="*/ 558109 h 1148659"/>
              <a:gd name="connsiteX8" fmla="*/ 4145280 w 4145280"/>
              <a:gd name="connsiteY8" fmla="*/ 664789 h 1148659"/>
              <a:gd name="connsiteX0" fmla="*/ 0 w 3912870"/>
              <a:gd name="connsiteY0" fmla="*/ 1148659 h 1148659"/>
              <a:gd name="connsiteX1" fmla="*/ 388620 w 3912870"/>
              <a:gd name="connsiteY1" fmla="*/ 760039 h 1148659"/>
              <a:gd name="connsiteX2" fmla="*/ 758190 w 3912870"/>
              <a:gd name="connsiteY2" fmla="*/ 459049 h 1148659"/>
              <a:gd name="connsiteX3" fmla="*/ 1337310 w 3912870"/>
              <a:gd name="connsiteY3" fmla="*/ 139009 h 1148659"/>
              <a:gd name="connsiteX4" fmla="*/ 1977390 w 3912870"/>
              <a:gd name="connsiteY4" fmla="*/ 5659 h 1148659"/>
              <a:gd name="connsiteX5" fmla="*/ 2533650 w 3912870"/>
              <a:gd name="connsiteY5" fmla="*/ 43759 h 1148659"/>
              <a:gd name="connsiteX6" fmla="*/ 3124200 w 3912870"/>
              <a:gd name="connsiteY6" fmla="*/ 215209 h 1148659"/>
              <a:gd name="connsiteX7" fmla="*/ 3912870 w 3912870"/>
              <a:gd name="connsiteY7" fmla="*/ 558109 h 1148659"/>
              <a:gd name="connsiteX0" fmla="*/ 0 w 3924300"/>
              <a:gd name="connsiteY0" fmla="*/ 1148659 h 1148659"/>
              <a:gd name="connsiteX1" fmla="*/ 388620 w 3924300"/>
              <a:gd name="connsiteY1" fmla="*/ 760039 h 1148659"/>
              <a:gd name="connsiteX2" fmla="*/ 758190 w 3924300"/>
              <a:gd name="connsiteY2" fmla="*/ 459049 h 1148659"/>
              <a:gd name="connsiteX3" fmla="*/ 1337310 w 3924300"/>
              <a:gd name="connsiteY3" fmla="*/ 139009 h 1148659"/>
              <a:gd name="connsiteX4" fmla="*/ 1977390 w 3924300"/>
              <a:gd name="connsiteY4" fmla="*/ 5659 h 1148659"/>
              <a:gd name="connsiteX5" fmla="*/ 2533650 w 3924300"/>
              <a:gd name="connsiteY5" fmla="*/ 43759 h 1148659"/>
              <a:gd name="connsiteX6" fmla="*/ 3124200 w 3924300"/>
              <a:gd name="connsiteY6" fmla="*/ 215209 h 1148659"/>
              <a:gd name="connsiteX7" fmla="*/ 3924300 w 3924300"/>
              <a:gd name="connsiteY7" fmla="*/ 653359 h 1148659"/>
              <a:gd name="connsiteX0" fmla="*/ 0 w 3924300"/>
              <a:gd name="connsiteY0" fmla="*/ 1148659 h 1148659"/>
              <a:gd name="connsiteX1" fmla="*/ 388620 w 3924300"/>
              <a:gd name="connsiteY1" fmla="*/ 760039 h 1148659"/>
              <a:gd name="connsiteX2" fmla="*/ 758190 w 3924300"/>
              <a:gd name="connsiteY2" fmla="*/ 459049 h 1148659"/>
              <a:gd name="connsiteX3" fmla="*/ 1337310 w 3924300"/>
              <a:gd name="connsiteY3" fmla="*/ 139009 h 1148659"/>
              <a:gd name="connsiteX4" fmla="*/ 1977390 w 3924300"/>
              <a:gd name="connsiteY4" fmla="*/ 5659 h 1148659"/>
              <a:gd name="connsiteX5" fmla="*/ 2533650 w 3924300"/>
              <a:gd name="connsiteY5" fmla="*/ 43759 h 1148659"/>
              <a:gd name="connsiteX6" fmla="*/ 3124200 w 3924300"/>
              <a:gd name="connsiteY6" fmla="*/ 215209 h 1148659"/>
              <a:gd name="connsiteX7" fmla="*/ 3924300 w 3924300"/>
              <a:gd name="connsiteY7" fmla="*/ 653359 h 1148659"/>
              <a:gd name="connsiteX0" fmla="*/ 0 w 3775710"/>
              <a:gd name="connsiteY0" fmla="*/ 1148659 h 1148659"/>
              <a:gd name="connsiteX1" fmla="*/ 388620 w 3775710"/>
              <a:gd name="connsiteY1" fmla="*/ 760039 h 1148659"/>
              <a:gd name="connsiteX2" fmla="*/ 758190 w 3775710"/>
              <a:gd name="connsiteY2" fmla="*/ 459049 h 1148659"/>
              <a:gd name="connsiteX3" fmla="*/ 1337310 w 3775710"/>
              <a:gd name="connsiteY3" fmla="*/ 139009 h 1148659"/>
              <a:gd name="connsiteX4" fmla="*/ 1977390 w 3775710"/>
              <a:gd name="connsiteY4" fmla="*/ 5659 h 1148659"/>
              <a:gd name="connsiteX5" fmla="*/ 2533650 w 3775710"/>
              <a:gd name="connsiteY5" fmla="*/ 43759 h 1148659"/>
              <a:gd name="connsiteX6" fmla="*/ 3124200 w 3775710"/>
              <a:gd name="connsiteY6" fmla="*/ 215209 h 1148659"/>
              <a:gd name="connsiteX7" fmla="*/ 3775710 w 3775710"/>
              <a:gd name="connsiteY7" fmla="*/ 744799 h 1148659"/>
              <a:gd name="connsiteX0" fmla="*/ 0 w 3775710"/>
              <a:gd name="connsiteY0" fmla="*/ 1148659 h 1148659"/>
              <a:gd name="connsiteX1" fmla="*/ 388620 w 3775710"/>
              <a:gd name="connsiteY1" fmla="*/ 760039 h 1148659"/>
              <a:gd name="connsiteX2" fmla="*/ 758190 w 3775710"/>
              <a:gd name="connsiteY2" fmla="*/ 459049 h 1148659"/>
              <a:gd name="connsiteX3" fmla="*/ 1337310 w 3775710"/>
              <a:gd name="connsiteY3" fmla="*/ 139009 h 1148659"/>
              <a:gd name="connsiteX4" fmla="*/ 1977390 w 3775710"/>
              <a:gd name="connsiteY4" fmla="*/ 5659 h 1148659"/>
              <a:gd name="connsiteX5" fmla="*/ 2533650 w 3775710"/>
              <a:gd name="connsiteY5" fmla="*/ 43759 h 1148659"/>
              <a:gd name="connsiteX6" fmla="*/ 3124200 w 3775710"/>
              <a:gd name="connsiteY6" fmla="*/ 215209 h 1148659"/>
              <a:gd name="connsiteX7" fmla="*/ 3775710 w 3775710"/>
              <a:gd name="connsiteY7" fmla="*/ 744799 h 1148659"/>
              <a:gd name="connsiteX0" fmla="*/ 0 w 3775710"/>
              <a:gd name="connsiteY0" fmla="*/ 1149406 h 1149406"/>
              <a:gd name="connsiteX1" fmla="*/ 388620 w 3775710"/>
              <a:gd name="connsiteY1" fmla="*/ 760786 h 1149406"/>
              <a:gd name="connsiteX2" fmla="*/ 758190 w 3775710"/>
              <a:gd name="connsiteY2" fmla="*/ 459796 h 1149406"/>
              <a:gd name="connsiteX3" fmla="*/ 1337310 w 3775710"/>
              <a:gd name="connsiteY3" fmla="*/ 139756 h 1149406"/>
              <a:gd name="connsiteX4" fmla="*/ 1977390 w 3775710"/>
              <a:gd name="connsiteY4" fmla="*/ 6406 h 1149406"/>
              <a:gd name="connsiteX5" fmla="*/ 2533650 w 3775710"/>
              <a:gd name="connsiteY5" fmla="*/ 44506 h 1149406"/>
              <a:gd name="connsiteX6" fmla="*/ 3101340 w 3775710"/>
              <a:gd name="connsiteY6" fmla="*/ 246436 h 1149406"/>
              <a:gd name="connsiteX7" fmla="*/ 3775710 w 3775710"/>
              <a:gd name="connsiteY7" fmla="*/ 745546 h 1149406"/>
              <a:gd name="connsiteX0" fmla="*/ 0 w 3387090"/>
              <a:gd name="connsiteY0" fmla="*/ 760786 h 760786"/>
              <a:gd name="connsiteX1" fmla="*/ 369570 w 3387090"/>
              <a:gd name="connsiteY1" fmla="*/ 459796 h 760786"/>
              <a:gd name="connsiteX2" fmla="*/ 948690 w 3387090"/>
              <a:gd name="connsiteY2" fmla="*/ 139756 h 760786"/>
              <a:gd name="connsiteX3" fmla="*/ 1588770 w 3387090"/>
              <a:gd name="connsiteY3" fmla="*/ 6406 h 760786"/>
              <a:gd name="connsiteX4" fmla="*/ 2145030 w 3387090"/>
              <a:gd name="connsiteY4" fmla="*/ 44506 h 760786"/>
              <a:gd name="connsiteX5" fmla="*/ 2712720 w 3387090"/>
              <a:gd name="connsiteY5" fmla="*/ 246436 h 760786"/>
              <a:gd name="connsiteX6" fmla="*/ 3387090 w 3387090"/>
              <a:gd name="connsiteY6" fmla="*/ 745546 h 760786"/>
              <a:gd name="connsiteX0" fmla="*/ 0 w 3017520"/>
              <a:gd name="connsiteY0" fmla="*/ 459796 h 745546"/>
              <a:gd name="connsiteX1" fmla="*/ 579120 w 3017520"/>
              <a:gd name="connsiteY1" fmla="*/ 139756 h 745546"/>
              <a:gd name="connsiteX2" fmla="*/ 1219200 w 3017520"/>
              <a:gd name="connsiteY2" fmla="*/ 6406 h 745546"/>
              <a:gd name="connsiteX3" fmla="*/ 1775460 w 3017520"/>
              <a:gd name="connsiteY3" fmla="*/ 44506 h 745546"/>
              <a:gd name="connsiteX4" fmla="*/ 2343150 w 3017520"/>
              <a:gd name="connsiteY4" fmla="*/ 246436 h 745546"/>
              <a:gd name="connsiteX5" fmla="*/ 3017520 w 3017520"/>
              <a:gd name="connsiteY5" fmla="*/ 745546 h 745546"/>
              <a:gd name="connsiteX0" fmla="*/ 0 w 2438400"/>
              <a:gd name="connsiteY0" fmla="*/ 139756 h 745546"/>
              <a:gd name="connsiteX1" fmla="*/ 640080 w 2438400"/>
              <a:gd name="connsiteY1" fmla="*/ 6406 h 745546"/>
              <a:gd name="connsiteX2" fmla="*/ 1196340 w 2438400"/>
              <a:gd name="connsiteY2" fmla="*/ 44506 h 745546"/>
              <a:gd name="connsiteX3" fmla="*/ 1764030 w 2438400"/>
              <a:gd name="connsiteY3" fmla="*/ 246436 h 745546"/>
              <a:gd name="connsiteX4" fmla="*/ 2438400 w 2438400"/>
              <a:gd name="connsiteY4" fmla="*/ 745546 h 745546"/>
              <a:gd name="connsiteX0" fmla="*/ 0 w 1798320"/>
              <a:gd name="connsiteY0" fmla="*/ 6406 h 745546"/>
              <a:gd name="connsiteX1" fmla="*/ 556260 w 1798320"/>
              <a:gd name="connsiteY1" fmla="*/ 44506 h 745546"/>
              <a:gd name="connsiteX2" fmla="*/ 1123950 w 1798320"/>
              <a:gd name="connsiteY2" fmla="*/ 246436 h 745546"/>
              <a:gd name="connsiteX3" fmla="*/ 1798320 w 1798320"/>
              <a:gd name="connsiteY3" fmla="*/ 745546 h 745546"/>
              <a:gd name="connsiteX0" fmla="*/ 0 w 1242060"/>
              <a:gd name="connsiteY0" fmla="*/ 0 h 701040"/>
              <a:gd name="connsiteX1" fmla="*/ 567690 w 1242060"/>
              <a:gd name="connsiteY1" fmla="*/ 201930 h 701040"/>
              <a:gd name="connsiteX2" fmla="*/ 1242060 w 1242060"/>
              <a:gd name="connsiteY2" fmla="*/ 701040 h 701040"/>
              <a:gd name="connsiteX0" fmla="*/ 0 w 1314450"/>
              <a:gd name="connsiteY0" fmla="*/ 0 h 708660"/>
              <a:gd name="connsiteX1" fmla="*/ 640080 w 1314450"/>
              <a:gd name="connsiteY1" fmla="*/ 209550 h 708660"/>
              <a:gd name="connsiteX2" fmla="*/ 1314450 w 1314450"/>
              <a:gd name="connsiteY2" fmla="*/ 708660 h 708660"/>
              <a:gd name="connsiteX0" fmla="*/ 0 w 1314450"/>
              <a:gd name="connsiteY0" fmla="*/ 0 h 708660"/>
              <a:gd name="connsiteX1" fmla="*/ 640080 w 1314450"/>
              <a:gd name="connsiteY1" fmla="*/ 209550 h 708660"/>
              <a:gd name="connsiteX2" fmla="*/ 1314450 w 1314450"/>
              <a:gd name="connsiteY2" fmla="*/ 708660 h 70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708660">
                <a:moveTo>
                  <a:pt x="0" y="0"/>
                </a:moveTo>
                <a:cubicBezTo>
                  <a:pt x="194945" y="20955"/>
                  <a:pt x="421005" y="91440"/>
                  <a:pt x="640080" y="209550"/>
                </a:cubicBezTo>
                <a:cubicBezTo>
                  <a:pt x="859155" y="327660"/>
                  <a:pt x="1174750" y="572770"/>
                  <a:pt x="1314450" y="708660"/>
                </a:cubicBezTo>
              </a:path>
            </a:pathLst>
          </a:custGeom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3851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203369" y="417921"/>
            <a:ext cx="5346531" cy="5450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Another example: Price vs Size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Maybe a square root function actually</a:t>
            </a:r>
          </a:p>
          <a:p>
            <a:pPr marL="12700">
              <a:spcBef>
                <a:spcPts val="90"/>
              </a:spcBef>
              <a:tabLst>
                <a:tab pos="179388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	makes more sense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Higher-Order Features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7900" y="1008683"/>
            <a:ext cx="3269764" cy="2101424"/>
            <a:chOff x="1999850" y="646942"/>
            <a:chExt cx="3269764" cy="2101424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450799" y="646942"/>
              <a:ext cx="0" cy="1825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453810" y="2472588"/>
              <a:ext cx="2815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999850" y="835760"/>
              <a:ext cx="4700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rPr>
                <a:t>Price</a:t>
              </a:r>
            </a:p>
          </p:txBody>
        </p:sp>
        <p:sp>
          <p:nvSpPr>
            <p:cNvPr id="22" name="Multiply 21"/>
            <p:cNvSpPr/>
            <p:nvPr/>
          </p:nvSpPr>
          <p:spPr>
            <a:xfrm>
              <a:off x="2569980" y="2048775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91112" y="2486756"/>
              <a:ext cx="4081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Size</a:t>
              </a:r>
              <a:endParaRPr lang="en-US" sz="1100" spc="-55" dirty="0">
                <a:solidFill>
                  <a:srgbClr val="35444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5" name="Multiply 24"/>
            <p:cNvSpPr/>
            <p:nvPr/>
          </p:nvSpPr>
          <p:spPr>
            <a:xfrm>
              <a:off x="2493698" y="2284979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2789098" y="172362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2819230" y="194540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3046397" y="1695269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208011" y="1425142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3259875" y="158127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/>
            <p:cNvSpPr/>
            <p:nvPr/>
          </p:nvSpPr>
          <p:spPr>
            <a:xfrm>
              <a:off x="3508272" y="138411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3700580" y="123021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3864684" y="141446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4899020" y="112720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3336825" y="1187209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/>
            <p:cNvSpPr/>
            <p:nvPr/>
          </p:nvSpPr>
          <p:spPr>
            <a:xfrm>
              <a:off x="4051947" y="115805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4299800" y="118428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/>
            <p:cNvSpPr/>
            <p:nvPr/>
          </p:nvSpPr>
          <p:spPr>
            <a:xfrm>
              <a:off x="4342433" y="138411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4498315" y="110549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4714096" y="123500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2983528" y="151208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904580" y="929848"/>
                <a:ext cx="1349216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dirty="0" smtClean="0"/>
                  <a:t>is house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200" dirty="0" smtClean="0"/>
                  <a:t>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200" dirty="0"/>
                              <m:t>house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size</m:t>
                            </m:r>
                          </m:e>
                        </m:d>
                      </m:e>
                    </m:ra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80" y="929848"/>
                <a:ext cx="1349216" cy="500650"/>
              </a:xfrm>
              <a:prstGeom prst="rect">
                <a:avLst/>
              </a:prstGeom>
              <a:blipFill>
                <a:blip r:embed="rId4"/>
                <a:stretch>
                  <a:fillRect t="-1220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70301" y="658430"/>
                <a:ext cx="7878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01" y="658430"/>
                <a:ext cx="78784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471748" y="1599944"/>
            <a:ext cx="3780070" cy="1139087"/>
            <a:chOff x="1471748" y="1599944"/>
            <a:chExt cx="3780070" cy="1139087"/>
          </a:xfrm>
        </p:grpSpPr>
        <p:sp>
          <p:nvSpPr>
            <p:cNvPr id="6" name="Freeform 5"/>
            <p:cNvSpPr/>
            <p:nvPr/>
          </p:nvSpPr>
          <p:spPr>
            <a:xfrm flipV="1">
              <a:off x="1471748" y="1599944"/>
              <a:ext cx="2477952" cy="1139087"/>
            </a:xfrm>
            <a:custGeom>
              <a:avLst/>
              <a:gdLst>
                <a:gd name="connsiteX0" fmla="*/ 0 w 2823210"/>
                <a:gd name="connsiteY0" fmla="*/ 0 h 979975"/>
                <a:gd name="connsiteX1" fmla="*/ 788670 w 2823210"/>
                <a:gd name="connsiteY1" fmla="*/ 541020 h 979975"/>
                <a:gd name="connsiteX2" fmla="*/ 1611630 w 2823210"/>
                <a:gd name="connsiteY2" fmla="*/ 880110 h 979975"/>
                <a:gd name="connsiteX3" fmla="*/ 2278380 w 2823210"/>
                <a:gd name="connsiteY3" fmla="*/ 975360 h 979975"/>
                <a:gd name="connsiteX4" fmla="*/ 2823210 w 2823210"/>
                <a:gd name="connsiteY4" fmla="*/ 956310 h 97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210" h="979975">
                  <a:moveTo>
                    <a:pt x="0" y="0"/>
                  </a:moveTo>
                  <a:cubicBezTo>
                    <a:pt x="260032" y="197167"/>
                    <a:pt x="520065" y="394335"/>
                    <a:pt x="788670" y="541020"/>
                  </a:cubicBezTo>
                  <a:cubicBezTo>
                    <a:pt x="1057275" y="687705"/>
                    <a:pt x="1363345" y="807720"/>
                    <a:pt x="1611630" y="880110"/>
                  </a:cubicBezTo>
                  <a:cubicBezTo>
                    <a:pt x="1859915" y="952500"/>
                    <a:pt x="2076450" y="962660"/>
                    <a:pt x="2278380" y="975360"/>
                  </a:cubicBezTo>
                  <a:cubicBezTo>
                    <a:pt x="2480310" y="988060"/>
                    <a:pt x="2651760" y="972185"/>
                    <a:pt x="2823210" y="956310"/>
                  </a:cubicBezTo>
                </a:path>
              </a:pathLst>
            </a:cu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937368" y="1627657"/>
              <a:ext cx="1314450" cy="708660"/>
            </a:xfrm>
            <a:custGeom>
              <a:avLst/>
              <a:gdLst>
                <a:gd name="connsiteX0" fmla="*/ 0 w 4145280"/>
                <a:gd name="connsiteY0" fmla="*/ 1148659 h 1148659"/>
                <a:gd name="connsiteX1" fmla="*/ 388620 w 4145280"/>
                <a:gd name="connsiteY1" fmla="*/ 760039 h 1148659"/>
                <a:gd name="connsiteX2" fmla="*/ 758190 w 4145280"/>
                <a:gd name="connsiteY2" fmla="*/ 459049 h 1148659"/>
                <a:gd name="connsiteX3" fmla="*/ 1337310 w 4145280"/>
                <a:gd name="connsiteY3" fmla="*/ 139009 h 1148659"/>
                <a:gd name="connsiteX4" fmla="*/ 1977390 w 4145280"/>
                <a:gd name="connsiteY4" fmla="*/ 5659 h 1148659"/>
                <a:gd name="connsiteX5" fmla="*/ 2533650 w 4145280"/>
                <a:gd name="connsiteY5" fmla="*/ 43759 h 1148659"/>
                <a:gd name="connsiteX6" fmla="*/ 3124200 w 4145280"/>
                <a:gd name="connsiteY6" fmla="*/ 215209 h 1148659"/>
                <a:gd name="connsiteX7" fmla="*/ 3912870 w 4145280"/>
                <a:gd name="connsiteY7" fmla="*/ 558109 h 1148659"/>
                <a:gd name="connsiteX8" fmla="*/ 4145280 w 4145280"/>
                <a:gd name="connsiteY8" fmla="*/ 664789 h 1148659"/>
                <a:gd name="connsiteX0" fmla="*/ 0 w 3912870"/>
                <a:gd name="connsiteY0" fmla="*/ 1148659 h 1148659"/>
                <a:gd name="connsiteX1" fmla="*/ 388620 w 3912870"/>
                <a:gd name="connsiteY1" fmla="*/ 760039 h 1148659"/>
                <a:gd name="connsiteX2" fmla="*/ 758190 w 3912870"/>
                <a:gd name="connsiteY2" fmla="*/ 459049 h 1148659"/>
                <a:gd name="connsiteX3" fmla="*/ 1337310 w 3912870"/>
                <a:gd name="connsiteY3" fmla="*/ 139009 h 1148659"/>
                <a:gd name="connsiteX4" fmla="*/ 1977390 w 3912870"/>
                <a:gd name="connsiteY4" fmla="*/ 5659 h 1148659"/>
                <a:gd name="connsiteX5" fmla="*/ 2533650 w 3912870"/>
                <a:gd name="connsiteY5" fmla="*/ 43759 h 1148659"/>
                <a:gd name="connsiteX6" fmla="*/ 3124200 w 3912870"/>
                <a:gd name="connsiteY6" fmla="*/ 215209 h 1148659"/>
                <a:gd name="connsiteX7" fmla="*/ 3912870 w 3912870"/>
                <a:gd name="connsiteY7" fmla="*/ 558109 h 1148659"/>
                <a:gd name="connsiteX0" fmla="*/ 0 w 3924300"/>
                <a:gd name="connsiteY0" fmla="*/ 1148659 h 1148659"/>
                <a:gd name="connsiteX1" fmla="*/ 388620 w 3924300"/>
                <a:gd name="connsiteY1" fmla="*/ 760039 h 1148659"/>
                <a:gd name="connsiteX2" fmla="*/ 758190 w 3924300"/>
                <a:gd name="connsiteY2" fmla="*/ 459049 h 1148659"/>
                <a:gd name="connsiteX3" fmla="*/ 1337310 w 3924300"/>
                <a:gd name="connsiteY3" fmla="*/ 139009 h 1148659"/>
                <a:gd name="connsiteX4" fmla="*/ 1977390 w 3924300"/>
                <a:gd name="connsiteY4" fmla="*/ 5659 h 1148659"/>
                <a:gd name="connsiteX5" fmla="*/ 2533650 w 3924300"/>
                <a:gd name="connsiteY5" fmla="*/ 43759 h 1148659"/>
                <a:gd name="connsiteX6" fmla="*/ 3124200 w 3924300"/>
                <a:gd name="connsiteY6" fmla="*/ 215209 h 1148659"/>
                <a:gd name="connsiteX7" fmla="*/ 3924300 w 3924300"/>
                <a:gd name="connsiteY7" fmla="*/ 653359 h 1148659"/>
                <a:gd name="connsiteX0" fmla="*/ 0 w 3924300"/>
                <a:gd name="connsiteY0" fmla="*/ 1148659 h 1148659"/>
                <a:gd name="connsiteX1" fmla="*/ 388620 w 3924300"/>
                <a:gd name="connsiteY1" fmla="*/ 760039 h 1148659"/>
                <a:gd name="connsiteX2" fmla="*/ 758190 w 3924300"/>
                <a:gd name="connsiteY2" fmla="*/ 459049 h 1148659"/>
                <a:gd name="connsiteX3" fmla="*/ 1337310 w 3924300"/>
                <a:gd name="connsiteY3" fmla="*/ 139009 h 1148659"/>
                <a:gd name="connsiteX4" fmla="*/ 1977390 w 3924300"/>
                <a:gd name="connsiteY4" fmla="*/ 5659 h 1148659"/>
                <a:gd name="connsiteX5" fmla="*/ 2533650 w 3924300"/>
                <a:gd name="connsiteY5" fmla="*/ 43759 h 1148659"/>
                <a:gd name="connsiteX6" fmla="*/ 3124200 w 3924300"/>
                <a:gd name="connsiteY6" fmla="*/ 215209 h 1148659"/>
                <a:gd name="connsiteX7" fmla="*/ 3924300 w 3924300"/>
                <a:gd name="connsiteY7" fmla="*/ 653359 h 1148659"/>
                <a:gd name="connsiteX0" fmla="*/ 0 w 3775710"/>
                <a:gd name="connsiteY0" fmla="*/ 1148659 h 1148659"/>
                <a:gd name="connsiteX1" fmla="*/ 388620 w 3775710"/>
                <a:gd name="connsiteY1" fmla="*/ 760039 h 1148659"/>
                <a:gd name="connsiteX2" fmla="*/ 758190 w 3775710"/>
                <a:gd name="connsiteY2" fmla="*/ 459049 h 1148659"/>
                <a:gd name="connsiteX3" fmla="*/ 1337310 w 3775710"/>
                <a:gd name="connsiteY3" fmla="*/ 139009 h 1148659"/>
                <a:gd name="connsiteX4" fmla="*/ 1977390 w 3775710"/>
                <a:gd name="connsiteY4" fmla="*/ 5659 h 1148659"/>
                <a:gd name="connsiteX5" fmla="*/ 2533650 w 3775710"/>
                <a:gd name="connsiteY5" fmla="*/ 43759 h 1148659"/>
                <a:gd name="connsiteX6" fmla="*/ 3124200 w 3775710"/>
                <a:gd name="connsiteY6" fmla="*/ 215209 h 1148659"/>
                <a:gd name="connsiteX7" fmla="*/ 3775710 w 3775710"/>
                <a:gd name="connsiteY7" fmla="*/ 744799 h 1148659"/>
                <a:gd name="connsiteX0" fmla="*/ 0 w 3775710"/>
                <a:gd name="connsiteY0" fmla="*/ 1148659 h 1148659"/>
                <a:gd name="connsiteX1" fmla="*/ 388620 w 3775710"/>
                <a:gd name="connsiteY1" fmla="*/ 760039 h 1148659"/>
                <a:gd name="connsiteX2" fmla="*/ 758190 w 3775710"/>
                <a:gd name="connsiteY2" fmla="*/ 459049 h 1148659"/>
                <a:gd name="connsiteX3" fmla="*/ 1337310 w 3775710"/>
                <a:gd name="connsiteY3" fmla="*/ 139009 h 1148659"/>
                <a:gd name="connsiteX4" fmla="*/ 1977390 w 3775710"/>
                <a:gd name="connsiteY4" fmla="*/ 5659 h 1148659"/>
                <a:gd name="connsiteX5" fmla="*/ 2533650 w 3775710"/>
                <a:gd name="connsiteY5" fmla="*/ 43759 h 1148659"/>
                <a:gd name="connsiteX6" fmla="*/ 3124200 w 3775710"/>
                <a:gd name="connsiteY6" fmla="*/ 215209 h 1148659"/>
                <a:gd name="connsiteX7" fmla="*/ 3775710 w 3775710"/>
                <a:gd name="connsiteY7" fmla="*/ 744799 h 1148659"/>
                <a:gd name="connsiteX0" fmla="*/ 0 w 3775710"/>
                <a:gd name="connsiteY0" fmla="*/ 1149406 h 1149406"/>
                <a:gd name="connsiteX1" fmla="*/ 388620 w 3775710"/>
                <a:gd name="connsiteY1" fmla="*/ 760786 h 1149406"/>
                <a:gd name="connsiteX2" fmla="*/ 758190 w 3775710"/>
                <a:gd name="connsiteY2" fmla="*/ 459796 h 1149406"/>
                <a:gd name="connsiteX3" fmla="*/ 1337310 w 3775710"/>
                <a:gd name="connsiteY3" fmla="*/ 139756 h 1149406"/>
                <a:gd name="connsiteX4" fmla="*/ 1977390 w 3775710"/>
                <a:gd name="connsiteY4" fmla="*/ 6406 h 1149406"/>
                <a:gd name="connsiteX5" fmla="*/ 2533650 w 3775710"/>
                <a:gd name="connsiteY5" fmla="*/ 44506 h 1149406"/>
                <a:gd name="connsiteX6" fmla="*/ 3101340 w 3775710"/>
                <a:gd name="connsiteY6" fmla="*/ 246436 h 1149406"/>
                <a:gd name="connsiteX7" fmla="*/ 3775710 w 3775710"/>
                <a:gd name="connsiteY7" fmla="*/ 745546 h 1149406"/>
                <a:gd name="connsiteX0" fmla="*/ 0 w 3387090"/>
                <a:gd name="connsiteY0" fmla="*/ 760786 h 760786"/>
                <a:gd name="connsiteX1" fmla="*/ 369570 w 3387090"/>
                <a:gd name="connsiteY1" fmla="*/ 459796 h 760786"/>
                <a:gd name="connsiteX2" fmla="*/ 948690 w 3387090"/>
                <a:gd name="connsiteY2" fmla="*/ 139756 h 760786"/>
                <a:gd name="connsiteX3" fmla="*/ 1588770 w 3387090"/>
                <a:gd name="connsiteY3" fmla="*/ 6406 h 760786"/>
                <a:gd name="connsiteX4" fmla="*/ 2145030 w 3387090"/>
                <a:gd name="connsiteY4" fmla="*/ 44506 h 760786"/>
                <a:gd name="connsiteX5" fmla="*/ 2712720 w 3387090"/>
                <a:gd name="connsiteY5" fmla="*/ 246436 h 760786"/>
                <a:gd name="connsiteX6" fmla="*/ 3387090 w 3387090"/>
                <a:gd name="connsiteY6" fmla="*/ 745546 h 760786"/>
                <a:gd name="connsiteX0" fmla="*/ 0 w 3017520"/>
                <a:gd name="connsiteY0" fmla="*/ 459796 h 745546"/>
                <a:gd name="connsiteX1" fmla="*/ 579120 w 3017520"/>
                <a:gd name="connsiteY1" fmla="*/ 139756 h 745546"/>
                <a:gd name="connsiteX2" fmla="*/ 1219200 w 3017520"/>
                <a:gd name="connsiteY2" fmla="*/ 6406 h 745546"/>
                <a:gd name="connsiteX3" fmla="*/ 1775460 w 3017520"/>
                <a:gd name="connsiteY3" fmla="*/ 44506 h 745546"/>
                <a:gd name="connsiteX4" fmla="*/ 2343150 w 3017520"/>
                <a:gd name="connsiteY4" fmla="*/ 246436 h 745546"/>
                <a:gd name="connsiteX5" fmla="*/ 3017520 w 3017520"/>
                <a:gd name="connsiteY5" fmla="*/ 745546 h 745546"/>
                <a:gd name="connsiteX0" fmla="*/ 0 w 2438400"/>
                <a:gd name="connsiteY0" fmla="*/ 139756 h 745546"/>
                <a:gd name="connsiteX1" fmla="*/ 640080 w 2438400"/>
                <a:gd name="connsiteY1" fmla="*/ 6406 h 745546"/>
                <a:gd name="connsiteX2" fmla="*/ 1196340 w 2438400"/>
                <a:gd name="connsiteY2" fmla="*/ 44506 h 745546"/>
                <a:gd name="connsiteX3" fmla="*/ 1764030 w 2438400"/>
                <a:gd name="connsiteY3" fmla="*/ 246436 h 745546"/>
                <a:gd name="connsiteX4" fmla="*/ 2438400 w 2438400"/>
                <a:gd name="connsiteY4" fmla="*/ 745546 h 745546"/>
                <a:gd name="connsiteX0" fmla="*/ 0 w 1798320"/>
                <a:gd name="connsiteY0" fmla="*/ 6406 h 745546"/>
                <a:gd name="connsiteX1" fmla="*/ 556260 w 1798320"/>
                <a:gd name="connsiteY1" fmla="*/ 44506 h 745546"/>
                <a:gd name="connsiteX2" fmla="*/ 1123950 w 1798320"/>
                <a:gd name="connsiteY2" fmla="*/ 246436 h 745546"/>
                <a:gd name="connsiteX3" fmla="*/ 1798320 w 1798320"/>
                <a:gd name="connsiteY3" fmla="*/ 745546 h 745546"/>
                <a:gd name="connsiteX0" fmla="*/ 0 w 1242060"/>
                <a:gd name="connsiteY0" fmla="*/ 0 h 701040"/>
                <a:gd name="connsiteX1" fmla="*/ 567690 w 1242060"/>
                <a:gd name="connsiteY1" fmla="*/ 201930 h 701040"/>
                <a:gd name="connsiteX2" fmla="*/ 1242060 w 1242060"/>
                <a:gd name="connsiteY2" fmla="*/ 701040 h 701040"/>
                <a:gd name="connsiteX0" fmla="*/ 0 w 1314450"/>
                <a:gd name="connsiteY0" fmla="*/ 0 h 708660"/>
                <a:gd name="connsiteX1" fmla="*/ 640080 w 1314450"/>
                <a:gd name="connsiteY1" fmla="*/ 209550 h 708660"/>
                <a:gd name="connsiteX2" fmla="*/ 1314450 w 1314450"/>
                <a:gd name="connsiteY2" fmla="*/ 708660 h 708660"/>
                <a:gd name="connsiteX0" fmla="*/ 0 w 1314450"/>
                <a:gd name="connsiteY0" fmla="*/ 0 h 708660"/>
                <a:gd name="connsiteX1" fmla="*/ 640080 w 1314450"/>
                <a:gd name="connsiteY1" fmla="*/ 209550 h 708660"/>
                <a:gd name="connsiteX2" fmla="*/ 1314450 w 1314450"/>
                <a:gd name="connsiteY2" fmla="*/ 708660 h 7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4450" h="708660">
                  <a:moveTo>
                    <a:pt x="0" y="0"/>
                  </a:moveTo>
                  <a:cubicBezTo>
                    <a:pt x="194945" y="20955"/>
                    <a:pt x="421005" y="91440"/>
                    <a:pt x="640080" y="209550"/>
                  </a:cubicBezTo>
                  <a:cubicBezTo>
                    <a:pt x="859155" y="327660"/>
                    <a:pt x="1174750" y="572770"/>
                    <a:pt x="1314450" y="708660"/>
                  </a:cubicBezTo>
                </a:path>
              </a:pathLst>
            </a:custGeom>
            <a:ln w="28575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 45"/>
          <p:cNvSpPr/>
          <p:nvPr/>
        </p:nvSpPr>
        <p:spPr>
          <a:xfrm flipV="1">
            <a:off x="1467533" y="1513968"/>
            <a:ext cx="2737034" cy="1222070"/>
          </a:xfrm>
          <a:custGeom>
            <a:avLst/>
            <a:gdLst>
              <a:gd name="connsiteX0" fmla="*/ 0 w 2823210"/>
              <a:gd name="connsiteY0" fmla="*/ 0 h 979975"/>
              <a:gd name="connsiteX1" fmla="*/ 788670 w 2823210"/>
              <a:gd name="connsiteY1" fmla="*/ 541020 h 979975"/>
              <a:gd name="connsiteX2" fmla="*/ 1611630 w 2823210"/>
              <a:gd name="connsiteY2" fmla="*/ 880110 h 979975"/>
              <a:gd name="connsiteX3" fmla="*/ 2278380 w 2823210"/>
              <a:gd name="connsiteY3" fmla="*/ 975360 h 979975"/>
              <a:gd name="connsiteX4" fmla="*/ 2823210 w 2823210"/>
              <a:gd name="connsiteY4" fmla="*/ 956310 h 979975"/>
              <a:gd name="connsiteX0" fmla="*/ 0 w 2949095"/>
              <a:gd name="connsiteY0" fmla="*/ 0 h 986447"/>
              <a:gd name="connsiteX1" fmla="*/ 788670 w 2949095"/>
              <a:gd name="connsiteY1" fmla="*/ 541020 h 986447"/>
              <a:gd name="connsiteX2" fmla="*/ 1611630 w 2949095"/>
              <a:gd name="connsiteY2" fmla="*/ 880110 h 986447"/>
              <a:gd name="connsiteX3" fmla="*/ 2278380 w 2949095"/>
              <a:gd name="connsiteY3" fmla="*/ 975360 h 986447"/>
              <a:gd name="connsiteX4" fmla="*/ 2949095 w 2949095"/>
              <a:gd name="connsiteY4" fmla="*/ 975977 h 986447"/>
              <a:gd name="connsiteX0" fmla="*/ 0 w 2949095"/>
              <a:gd name="connsiteY0" fmla="*/ 0 h 986447"/>
              <a:gd name="connsiteX1" fmla="*/ 667126 w 2949095"/>
              <a:gd name="connsiteY1" fmla="*/ 563965 h 986447"/>
              <a:gd name="connsiteX2" fmla="*/ 1611630 w 2949095"/>
              <a:gd name="connsiteY2" fmla="*/ 880110 h 986447"/>
              <a:gd name="connsiteX3" fmla="*/ 2278380 w 2949095"/>
              <a:gd name="connsiteY3" fmla="*/ 975360 h 986447"/>
              <a:gd name="connsiteX4" fmla="*/ 2949095 w 2949095"/>
              <a:gd name="connsiteY4" fmla="*/ 975977 h 986447"/>
              <a:gd name="connsiteX0" fmla="*/ 0 w 2949095"/>
              <a:gd name="connsiteY0" fmla="*/ 0 h 986447"/>
              <a:gd name="connsiteX1" fmla="*/ 667126 w 2949095"/>
              <a:gd name="connsiteY1" fmla="*/ 563965 h 986447"/>
              <a:gd name="connsiteX2" fmla="*/ 1359860 w 2949095"/>
              <a:gd name="connsiteY2" fmla="*/ 893221 h 986447"/>
              <a:gd name="connsiteX3" fmla="*/ 2278380 w 2949095"/>
              <a:gd name="connsiteY3" fmla="*/ 975360 h 986447"/>
              <a:gd name="connsiteX4" fmla="*/ 2949095 w 2949095"/>
              <a:gd name="connsiteY4" fmla="*/ 975977 h 986447"/>
              <a:gd name="connsiteX0" fmla="*/ 0 w 2949095"/>
              <a:gd name="connsiteY0" fmla="*/ 0 h 986447"/>
              <a:gd name="connsiteX1" fmla="*/ 667126 w 2949095"/>
              <a:gd name="connsiteY1" fmla="*/ 563965 h 986447"/>
              <a:gd name="connsiteX2" fmla="*/ 1359860 w 2949095"/>
              <a:gd name="connsiteY2" fmla="*/ 853888 h 986447"/>
              <a:gd name="connsiteX3" fmla="*/ 2278380 w 2949095"/>
              <a:gd name="connsiteY3" fmla="*/ 975360 h 986447"/>
              <a:gd name="connsiteX4" fmla="*/ 2949095 w 2949095"/>
              <a:gd name="connsiteY4" fmla="*/ 975977 h 986447"/>
              <a:gd name="connsiteX0" fmla="*/ 0 w 3035912"/>
              <a:gd name="connsiteY0" fmla="*/ 0 h 1012680"/>
              <a:gd name="connsiteX1" fmla="*/ 667126 w 3035912"/>
              <a:gd name="connsiteY1" fmla="*/ 563965 h 1012680"/>
              <a:gd name="connsiteX2" fmla="*/ 1359860 w 3035912"/>
              <a:gd name="connsiteY2" fmla="*/ 853888 h 1012680"/>
              <a:gd name="connsiteX3" fmla="*/ 2278380 w 3035912"/>
              <a:gd name="connsiteY3" fmla="*/ 975360 h 1012680"/>
              <a:gd name="connsiteX4" fmla="*/ 3035912 w 3035912"/>
              <a:gd name="connsiteY4" fmla="*/ 1008755 h 1012680"/>
              <a:gd name="connsiteX0" fmla="*/ 0 w 3035912"/>
              <a:gd name="connsiteY0" fmla="*/ 0 h 1008755"/>
              <a:gd name="connsiteX1" fmla="*/ 667126 w 3035912"/>
              <a:gd name="connsiteY1" fmla="*/ 563965 h 1008755"/>
              <a:gd name="connsiteX2" fmla="*/ 1359860 w 3035912"/>
              <a:gd name="connsiteY2" fmla="*/ 853888 h 1008755"/>
              <a:gd name="connsiteX3" fmla="*/ 2278380 w 3035912"/>
              <a:gd name="connsiteY3" fmla="*/ 975360 h 1008755"/>
              <a:gd name="connsiteX4" fmla="*/ 3035912 w 3035912"/>
              <a:gd name="connsiteY4" fmla="*/ 1008755 h 1008755"/>
              <a:gd name="connsiteX0" fmla="*/ 0 w 3035912"/>
              <a:gd name="connsiteY0" fmla="*/ 0 h 1009630"/>
              <a:gd name="connsiteX1" fmla="*/ 667126 w 3035912"/>
              <a:gd name="connsiteY1" fmla="*/ 563965 h 1009630"/>
              <a:gd name="connsiteX2" fmla="*/ 1359860 w 3035912"/>
              <a:gd name="connsiteY2" fmla="*/ 853888 h 1009630"/>
              <a:gd name="connsiteX3" fmla="*/ 2278380 w 3035912"/>
              <a:gd name="connsiteY3" fmla="*/ 975360 h 1009630"/>
              <a:gd name="connsiteX4" fmla="*/ 3035912 w 3035912"/>
              <a:gd name="connsiteY4" fmla="*/ 1008755 h 1009630"/>
              <a:gd name="connsiteX0" fmla="*/ 0 w 3088935"/>
              <a:gd name="connsiteY0" fmla="*/ 0 h 1026347"/>
              <a:gd name="connsiteX1" fmla="*/ 667126 w 3088935"/>
              <a:gd name="connsiteY1" fmla="*/ 563965 h 1026347"/>
              <a:gd name="connsiteX2" fmla="*/ 1359860 w 3088935"/>
              <a:gd name="connsiteY2" fmla="*/ 853888 h 1026347"/>
              <a:gd name="connsiteX3" fmla="*/ 2278380 w 3088935"/>
              <a:gd name="connsiteY3" fmla="*/ 975360 h 1026347"/>
              <a:gd name="connsiteX4" fmla="*/ 3035912 w 3088935"/>
              <a:gd name="connsiteY4" fmla="*/ 1008755 h 1026347"/>
              <a:gd name="connsiteX5" fmla="*/ 3024799 w 3088935"/>
              <a:gd name="connsiteY5" fmla="*/ 1026347 h 1026347"/>
              <a:gd name="connsiteX0" fmla="*/ 0 w 4023195"/>
              <a:gd name="connsiteY0" fmla="*/ 0 h 1085347"/>
              <a:gd name="connsiteX1" fmla="*/ 667126 w 4023195"/>
              <a:gd name="connsiteY1" fmla="*/ 563965 h 1085347"/>
              <a:gd name="connsiteX2" fmla="*/ 1359860 w 4023195"/>
              <a:gd name="connsiteY2" fmla="*/ 853888 h 1085347"/>
              <a:gd name="connsiteX3" fmla="*/ 2278380 w 4023195"/>
              <a:gd name="connsiteY3" fmla="*/ 975360 h 1085347"/>
              <a:gd name="connsiteX4" fmla="*/ 3035912 w 4023195"/>
              <a:gd name="connsiteY4" fmla="*/ 1008755 h 1085347"/>
              <a:gd name="connsiteX5" fmla="*/ 4023195 w 4023195"/>
              <a:gd name="connsiteY5" fmla="*/ 1085347 h 1085347"/>
              <a:gd name="connsiteX0" fmla="*/ 0 w 4023195"/>
              <a:gd name="connsiteY0" fmla="*/ 0 h 1085347"/>
              <a:gd name="connsiteX1" fmla="*/ 667126 w 4023195"/>
              <a:gd name="connsiteY1" fmla="*/ 563965 h 1085347"/>
              <a:gd name="connsiteX2" fmla="*/ 1359860 w 4023195"/>
              <a:gd name="connsiteY2" fmla="*/ 853888 h 1085347"/>
              <a:gd name="connsiteX3" fmla="*/ 2278380 w 4023195"/>
              <a:gd name="connsiteY3" fmla="*/ 975360 h 1085347"/>
              <a:gd name="connsiteX4" fmla="*/ 3118389 w 4023195"/>
              <a:gd name="connsiteY4" fmla="*/ 1038255 h 1085347"/>
              <a:gd name="connsiteX5" fmla="*/ 4023195 w 4023195"/>
              <a:gd name="connsiteY5" fmla="*/ 1085347 h 1085347"/>
              <a:gd name="connsiteX0" fmla="*/ 0 w 4023195"/>
              <a:gd name="connsiteY0" fmla="*/ 0 h 1085347"/>
              <a:gd name="connsiteX1" fmla="*/ 667126 w 4023195"/>
              <a:gd name="connsiteY1" fmla="*/ 563965 h 1085347"/>
              <a:gd name="connsiteX2" fmla="*/ 1359860 w 4023195"/>
              <a:gd name="connsiteY2" fmla="*/ 853888 h 1085347"/>
              <a:gd name="connsiteX3" fmla="*/ 2278380 w 4023195"/>
              <a:gd name="connsiteY3" fmla="*/ 975360 h 1085347"/>
              <a:gd name="connsiteX4" fmla="*/ 3118389 w 4023195"/>
              <a:gd name="connsiteY4" fmla="*/ 1038255 h 1085347"/>
              <a:gd name="connsiteX5" fmla="*/ 4023195 w 4023195"/>
              <a:gd name="connsiteY5" fmla="*/ 1085347 h 1085347"/>
              <a:gd name="connsiteX0" fmla="*/ 0 w 4023195"/>
              <a:gd name="connsiteY0" fmla="*/ 0 h 1085347"/>
              <a:gd name="connsiteX1" fmla="*/ 667126 w 4023195"/>
              <a:gd name="connsiteY1" fmla="*/ 563965 h 1085347"/>
              <a:gd name="connsiteX2" fmla="*/ 1359860 w 4023195"/>
              <a:gd name="connsiteY2" fmla="*/ 853888 h 1085347"/>
              <a:gd name="connsiteX3" fmla="*/ 2252335 w 4023195"/>
              <a:gd name="connsiteY3" fmla="*/ 998304 h 1085347"/>
              <a:gd name="connsiteX4" fmla="*/ 3118389 w 4023195"/>
              <a:gd name="connsiteY4" fmla="*/ 1038255 h 1085347"/>
              <a:gd name="connsiteX5" fmla="*/ 4023195 w 4023195"/>
              <a:gd name="connsiteY5" fmla="*/ 1085347 h 1085347"/>
              <a:gd name="connsiteX0" fmla="*/ 0 w 4070944"/>
              <a:gd name="connsiteY0" fmla="*/ 0 h 1059125"/>
              <a:gd name="connsiteX1" fmla="*/ 667126 w 4070944"/>
              <a:gd name="connsiteY1" fmla="*/ 563965 h 1059125"/>
              <a:gd name="connsiteX2" fmla="*/ 1359860 w 4070944"/>
              <a:gd name="connsiteY2" fmla="*/ 853888 h 1059125"/>
              <a:gd name="connsiteX3" fmla="*/ 2252335 w 4070944"/>
              <a:gd name="connsiteY3" fmla="*/ 998304 h 1059125"/>
              <a:gd name="connsiteX4" fmla="*/ 3118389 w 4070944"/>
              <a:gd name="connsiteY4" fmla="*/ 1038255 h 1059125"/>
              <a:gd name="connsiteX5" fmla="*/ 4070944 w 4070944"/>
              <a:gd name="connsiteY5" fmla="*/ 1059125 h 1059125"/>
              <a:gd name="connsiteX0" fmla="*/ 0 w 4062262"/>
              <a:gd name="connsiteY0" fmla="*/ 0 h 1105014"/>
              <a:gd name="connsiteX1" fmla="*/ 667126 w 4062262"/>
              <a:gd name="connsiteY1" fmla="*/ 563965 h 1105014"/>
              <a:gd name="connsiteX2" fmla="*/ 1359860 w 4062262"/>
              <a:gd name="connsiteY2" fmla="*/ 853888 h 1105014"/>
              <a:gd name="connsiteX3" fmla="*/ 2252335 w 4062262"/>
              <a:gd name="connsiteY3" fmla="*/ 998304 h 1105014"/>
              <a:gd name="connsiteX4" fmla="*/ 3118389 w 4062262"/>
              <a:gd name="connsiteY4" fmla="*/ 1038255 h 1105014"/>
              <a:gd name="connsiteX5" fmla="*/ 4062262 w 4062262"/>
              <a:gd name="connsiteY5" fmla="*/ 1105014 h 1105014"/>
              <a:gd name="connsiteX0" fmla="*/ 0 w 4062262"/>
              <a:gd name="connsiteY0" fmla="*/ 0 h 1105014"/>
              <a:gd name="connsiteX1" fmla="*/ 667126 w 4062262"/>
              <a:gd name="connsiteY1" fmla="*/ 563965 h 1105014"/>
              <a:gd name="connsiteX2" fmla="*/ 1359860 w 4062262"/>
              <a:gd name="connsiteY2" fmla="*/ 853888 h 1105014"/>
              <a:gd name="connsiteX3" fmla="*/ 2252335 w 4062262"/>
              <a:gd name="connsiteY3" fmla="*/ 998304 h 1105014"/>
              <a:gd name="connsiteX4" fmla="*/ 3118390 w 4062262"/>
              <a:gd name="connsiteY4" fmla="*/ 1051366 h 1105014"/>
              <a:gd name="connsiteX5" fmla="*/ 4062262 w 4062262"/>
              <a:gd name="connsiteY5" fmla="*/ 1105014 h 1105014"/>
              <a:gd name="connsiteX0" fmla="*/ 0 w 4062262"/>
              <a:gd name="connsiteY0" fmla="*/ 0 h 1105014"/>
              <a:gd name="connsiteX1" fmla="*/ 667126 w 4062262"/>
              <a:gd name="connsiteY1" fmla="*/ 563965 h 1105014"/>
              <a:gd name="connsiteX2" fmla="*/ 1359860 w 4062262"/>
              <a:gd name="connsiteY2" fmla="*/ 853888 h 1105014"/>
              <a:gd name="connsiteX3" fmla="*/ 3118390 w 4062262"/>
              <a:gd name="connsiteY3" fmla="*/ 1051366 h 1105014"/>
              <a:gd name="connsiteX4" fmla="*/ 4062262 w 4062262"/>
              <a:gd name="connsiteY4" fmla="*/ 1105014 h 1105014"/>
              <a:gd name="connsiteX0" fmla="*/ 0 w 3118390"/>
              <a:gd name="connsiteY0" fmla="*/ 0 h 1051366"/>
              <a:gd name="connsiteX1" fmla="*/ 667126 w 3118390"/>
              <a:gd name="connsiteY1" fmla="*/ 563965 h 1051366"/>
              <a:gd name="connsiteX2" fmla="*/ 1359860 w 3118390"/>
              <a:gd name="connsiteY2" fmla="*/ 853888 h 1051366"/>
              <a:gd name="connsiteX3" fmla="*/ 3118390 w 3118390"/>
              <a:gd name="connsiteY3" fmla="*/ 1051366 h 1051366"/>
              <a:gd name="connsiteX0" fmla="*/ 0 w 3118390"/>
              <a:gd name="connsiteY0" fmla="*/ 0 h 1051366"/>
              <a:gd name="connsiteX1" fmla="*/ 667126 w 3118390"/>
              <a:gd name="connsiteY1" fmla="*/ 563965 h 1051366"/>
              <a:gd name="connsiteX2" fmla="*/ 1359860 w 3118390"/>
              <a:gd name="connsiteY2" fmla="*/ 853888 h 1051366"/>
              <a:gd name="connsiteX3" fmla="*/ 3118390 w 3118390"/>
              <a:gd name="connsiteY3" fmla="*/ 1051366 h 1051366"/>
              <a:gd name="connsiteX0" fmla="*/ 0 w 3118390"/>
              <a:gd name="connsiteY0" fmla="*/ 0 h 1051366"/>
              <a:gd name="connsiteX1" fmla="*/ 667126 w 3118390"/>
              <a:gd name="connsiteY1" fmla="*/ 563965 h 1051366"/>
              <a:gd name="connsiteX2" fmla="*/ 1468381 w 3118390"/>
              <a:gd name="connsiteY2" fmla="*/ 837499 h 1051366"/>
              <a:gd name="connsiteX3" fmla="*/ 3118390 w 3118390"/>
              <a:gd name="connsiteY3" fmla="*/ 1051366 h 1051366"/>
              <a:gd name="connsiteX0" fmla="*/ 0 w 3118390"/>
              <a:gd name="connsiteY0" fmla="*/ 0 h 1051366"/>
              <a:gd name="connsiteX1" fmla="*/ 667126 w 3118390"/>
              <a:gd name="connsiteY1" fmla="*/ 563965 h 1051366"/>
              <a:gd name="connsiteX2" fmla="*/ 1468381 w 3118390"/>
              <a:gd name="connsiteY2" fmla="*/ 837499 h 1051366"/>
              <a:gd name="connsiteX3" fmla="*/ 3118390 w 3118390"/>
              <a:gd name="connsiteY3" fmla="*/ 1051366 h 1051366"/>
              <a:gd name="connsiteX0" fmla="*/ 0 w 3118390"/>
              <a:gd name="connsiteY0" fmla="*/ 0 h 1051366"/>
              <a:gd name="connsiteX1" fmla="*/ 667126 w 3118390"/>
              <a:gd name="connsiteY1" fmla="*/ 524632 h 1051366"/>
              <a:gd name="connsiteX2" fmla="*/ 1468381 w 3118390"/>
              <a:gd name="connsiteY2" fmla="*/ 837499 h 1051366"/>
              <a:gd name="connsiteX3" fmla="*/ 3118390 w 3118390"/>
              <a:gd name="connsiteY3" fmla="*/ 1051366 h 105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8390" h="1051366">
                <a:moveTo>
                  <a:pt x="0" y="0"/>
                </a:moveTo>
                <a:cubicBezTo>
                  <a:pt x="260032" y="197167"/>
                  <a:pt x="422396" y="385049"/>
                  <a:pt x="667126" y="524632"/>
                </a:cubicBezTo>
                <a:cubicBezTo>
                  <a:pt x="911856" y="664215"/>
                  <a:pt x="1059837" y="749710"/>
                  <a:pt x="1468381" y="837499"/>
                </a:cubicBezTo>
                <a:cubicBezTo>
                  <a:pt x="1876925" y="925288"/>
                  <a:pt x="2667990" y="1009512"/>
                  <a:pt x="3118390" y="105136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 flipV="1">
            <a:off x="4208378" y="1413510"/>
            <a:ext cx="1121811" cy="100458"/>
          </a:xfrm>
          <a:custGeom>
            <a:avLst/>
            <a:gdLst>
              <a:gd name="connsiteX0" fmla="*/ 0 w 2823210"/>
              <a:gd name="connsiteY0" fmla="*/ 0 h 979975"/>
              <a:gd name="connsiteX1" fmla="*/ 788670 w 2823210"/>
              <a:gd name="connsiteY1" fmla="*/ 541020 h 979975"/>
              <a:gd name="connsiteX2" fmla="*/ 1611630 w 2823210"/>
              <a:gd name="connsiteY2" fmla="*/ 880110 h 979975"/>
              <a:gd name="connsiteX3" fmla="*/ 2278380 w 2823210"/>
              <a:gd name="connsiteY3" fmla="*/ 975360 h 979975"/>
              <a:gd name="connsiteX4" fmla="*/ 2823210 w 2823210"/>
              <a:gd name="connsiteY4" fmla="*/ 956310 h 979975"/>
              <a:gd name="connsiteX0" fmla="*/ 0 w 2949095"/>
              <a:gd name="connsiteY0" fmla="*/ 0 h 986447"/>
              <a:gd name="connsiteX1" fmla="*/ 788670 w 2949095"/>
              <a:gd name="connsiteY1" fmla="*/ 541020 h 986447"/>
              <a:gd name="connsiteX2" fmla="*/ 1611630 w 2949095"/>
              <a:gd name="connsiteY2" fmla="*/ 880110 h 986447"/>
              <a:gd name="connsiteX3" fmla="*/ 2278380 w 2949095"/>
              <a:gd name="connsiteY3" fmla="*/ 975360 h 986447"/>
              <a:gd name="connsiteX4" fmla="*/ 2949095 w 2949095"/>
              <a:gd name="connsiteY4" fmla="*/ 975977 h 986447"/>
              <a:gd name="connsiteX0" fmla="*/ 0 w 2949095"/>
              <a:gd name="connsiteY0" fmla="*/ 0 h 986447"/>
              <a:gd name="connsiteX1" fmla="*/ 667126 w 2949095"/>
              <a:gd name="connsiteY1" fmla="*/ 563965 h 986447"/>
              <a:gd name="connsiteX2" fmla="*/ 1611630 w 2949095"/>
              <a:gd name="connsiteY2" fmla="*/ 880110 h 986447"/>
              <a:gd name="connsiteX3" fmla="*/ 2278380 w 2949095"/>
              <a:gd name="connsiteY3" fmla="*/ 975360 h 986447"/>
              <a:gd name="connsiteX4" fmla="*/ 2949095 w 2949095"/>
              <a:gd name="connsiteY4" fmla="*/ 975977 h 986447"/>
              <a:gd name="connsiteX0" fmla="*/ 0 w 2949095"/>
              <a:gd name="connsiteY0" fmla="*/ 0 h 986447"/>
              <a:gd name="connsiteX1" fmla="*/ 667126 w 2949095"/>
              <a:gd name="connsiteY1" fmla="*/ 563965 h 986447"/>
              <a:gd name="connsiteX2" fmla="*/ 1359860 w 2949095"/>
              <a:gd name="connsiteY2" fmla="*/ 893221 h 986447"/>
              <a:gd name="connsiteX3" fmla="*/ 2278380 w 2949095"/>
              <a:gd name="connsiteY3" fmla="*/ 975360 h 986447"/>
              <a:gd name="connsiteX4" fmla="*/ 2949095 w 2949095"/>
              <a:gd name="connsiteY4" fmla="*/ 975977 h 986447"/>
              <a:gd name="connsiteX0" fmla="*/ 0 w 2949095"/>
              <a:gd name="connsiteY0" fmla="*/ 0 h 986447"/>
              <a:gd name="connsiteX1" fmla="*/ 667126 w 2949095"/>
              <a:gd name="connsiteY1" fmla="*/ 563965 h 986447"/>
              <a:gd name="connsiteX2" fmla="*/ 1359860 w 2949095"/>
              <a:gd name="connsiteY2" fmla="*/ 853888 h 986447"/>
              <a:gd name="connsiteX3" fmla="*/ 2278380 w 2949095"/>
              <a:gd name="connsiteY3" fmla="*/ 975360 h 986447"/>
              <a:gd name="connsiteX4" fmla="*/ 2949095 w 2949095"/>
              <a:gd name="connsiteY4" fmla="*/ 975977 h 986447"/>
              <a:gd name="connsiteX0" fmla="*/ 0 w 3035912"/>
              <a:gd name="connsiteY0" fmla="*/ 0 h 1012680"/>
              <a:gd name="connsiteX1" fmla="*/ 667126 w 3035912"/>
              <a:gd name="connsiteY1" fmla="*/ 563965 h 1012680"/>
              <a:gd name="connsiteX2" fmla="*/ 1359860 w 3035912"/>
              <a:gd name="connsiteY2" fmla="*/ 853888 h 1012680"/>
              <a:gd name="connsiteX3" fmla="*/ 2278380 w 3035912"/>
              <a:gd name="connsiteY3" fmla="*/ 975360 h 1012680"/>
              <a:gd name="connsiteX4" fmla="*/ 3035912 w 3035912"/>
              <a:gd name="connsiteY4" fmla="*/ 1008755 h 1012680"/>
              <a:gd name="connsiteX0" fmla="*/ 0 w 3035912"/>
              <a:gd name="connsiteY0" fmla="*/ 0 h 1008755"/>
              <a:gd name="connsiteX1" fmla="*/ 667126 w 3035912"/>
              <a:gd name="connsiteY1" fmla="*/ 563965 h 1008755"/>
              <a:gd name="connsiteX2" fmla="*/ 1359860 w 3035912"/>
              <a:gd name="connsiteY2" fmla="*/ 853888 h 1008755"/>
              <a:gd name="connsiteX3" fmla="*/ 2278380 w 3035912"/>
              <a:gd name="connsiteY3" fmla="*/ 975360 h 1008755"/>
              <a:gd name="connsiteX4" fmla="*/ 3035912 w 3035912"/>
              <a:gd name="connsiteY4" fmla="*/ 1008755 h 1008755"/>
              <a:gd name="connsiteX0" fmla="*/ 0 w 3035912"/>
              <a:gd name="connsiteY0" fmla="*/ 0 h 1009630"/>
              <a:gd name="connsiteX1" fmla="*/ 667126 w 3035912"/>
              <a:gd name="connsiteY1" fmla="*/ 563965 h 1009630"/>
              <a:gd name="connsiteX2" fmla="*/ 1359860 w 3035912"/>
              <a:gd name="connsiteY2" fmla="*/ 853888 h 1009630"/>
              <a:gd name="connsiteX3" fmla="*/ 2278380 w 3035912"/>
              <a:gd name="connsiteY3" fmla="*/ 975360 h 1009630"/>
              <a:gd name="connsiteX4" fmla="*/ 3035912 w 3035912"/>
              <a:gd name="connsiteY4" fmla="*/ 1008755 h 1009630"/>
              <a:gd name="connsiteX0" fmla="*/ 0 w 3088935"/>
              <a:gd name="connsiteY0" fmla="*/ 0 h 1026347"/>
              <a:gd name="connsiteX1" fmla="*/ 667126 w 3088935"/>
              <a:gd name="connsiteY1" fmla="*/ 563965 h 1026347"/>
              <a:gd name="connsiteX2" fmla="*/ 1359860 w 3088935"/>
              <a:gd name="connsiteY2" fmla="*/ 853888 h 1026347"/>
              <a:gd name="connsiteX3" fmla="*/ 2278380 w 3088935"/>
              <a:gd name="connsiteY3" fmla="*/ 975360 h 1026347"/>
              <a:gd name="connsiteX4" fmla="*/ 3035912 w 3088935"/>
              <a:gd name="connsiteY4" fmla="*/ 1008755 h 1026347"/>
              <a:gd name="connsiteX5" fmla="*/ 3024799 w 3088935"/>
              <a:gd name="connsiteY5" fmla="*/ 1026347 h 1026347"/>
              <a:gd name="connsiteX0" fmla="*/ 0 w 4023195"/>
              <a:gd name="connsiteY0" fmla="*/ 0 h 1085347"/>
              <a:gd name="connsiteX1" fmla="*/ 667126 w 4023195"/>
              <a:gd name="connsiteY1" fmla="*/ 563965 h 1085347"/>
              <a:gd name="connsiteX2" fmla="*/ 1359860 w 4023195"/>
              <a:gd name="connsiteY2" fmla="*/ 853888 h 1085347"/>
              <a:gd name="connsiteX3" fmla="*/ 2278380 w 4023195"/>
              <a:gd name="connsiteY3" fmla="*/ 975360 h 1085347"/>
              <a:gd name="connsiteX4" fmla="*/ 3035912 w 4023195"/>
              <a:gd name="connsiteY4" fmla="*/ 1008755 h 1085347"/>
              <a:gd name="connsiteX5" fmla="*/ 4023195 w 4023195"/>
              <a:gd name="connsiteY5" fmla="*/ 1085347 h 1085347"/>
              <a:gd name="connsiteX0" fmla="*/ 0 w 4023195"/>
              <a:gd name="connsiteY0" fmla="*/ 0 h 1085347"/>
              <a:gd name="connsiteX1" fmla="*/ 667126 w 4023195"/>
              <a:gd name="connsiteY1" fmla="*/ 563965 h 1085347"/>
              <a:gd name="connsiteX2" fmla="*/ 1359860 w 4023195"/>
              <a:gd name="connsiteY2" fmla="*/ 853888 h 1085347"/>
              <a:gd name="connsiteX3" fmla="*/ 2278380 w 4023195"/>
              <a:gd name="connsiteY3" fmla="*/ 975360 h 1085347"/>
              <a:gd name="connsiteX4" fmla="*/ 3118389 w 4023195"/>
              <a:gd name="connsiteY4" fmla="*/ 1038255 h 1085347"/>
              <a:gd name="connsiteX5" fmla="*/ 4023195 w 4023195"/>
              <a:gd name="connsiteY5" fmla="*/ 1085347 h 1085347"/>
              <a:gd name="connsiteX0" fmla="*/ 0 w 4023195"/>
              <a:gd name="connsiteY0" fmla="*/ 0 h 1085347"/>
              <a:gd name="connsiteX1" fmla="*/ 667126 w 4023195"/>
              <a:gd name="connsiteY1" fmla="*/ 563965 h 1085347"/>
              <a:gd name="connsiteX2" fmla="*/ 1359860 w 4023195"/>
              <a:gd name="connsiteY2" fmla="*/ 853888 h 1085347"/>
              <a:gd name="connsiteX3" fmla="*/ 2278380 w 4023195"/>
              <a:gd name="connsiteY3" fmla="*/ 975360 h 1085347"/>
              <a:gd name="connsiteX4" fmla="*/ 3118389 w 4023195"/>
              <a:gd name="connsiteY4" fmla="*/ 1038255 h 1085347"/>
              <a:gd name="connsiteX5" fmla="*/ 4023195 w 4023195"/>
              <a:gd name="connsiteY5" fmla="*/ 1085347 h 1085347"/>
              <a:gd name="connsiteX0" fmla="*/ 0 w 4023195"/>
              <a:gd name="connsiteY0" fmla="*/ 0 h 1085347"/>
              <a:gd name="connsiteX1" fmla="*/ 667126 w 4023195"/>
              <a:gd name="connsiteY1" fmla="*/ 563965 h 1085347"/>
              <a:gd name="connsiteX2" fmla="*/ 1359860 w 4023195"/>
              <a:gd name="connsiteY2" fmla="*/ 853888 h 1085347"/>
              <a:gd name="connsiteX3" fmla="*/ 2252335 w 4023195"/>
              <a:gd name="connsiteY3" fmla="*/ 998304 h 1085347"/>
              <a:gd name="connsiteX4" fmla="*/ 3118389 w 4023195"/>
              <a:gd name="connsiteY4" fmla="*/ 1038255 h 1085347"/>
              <a:gd name="connsiteX5" fmla="*/ 4023195 w 4023195"/>
              <a:gd name="connsiteY5" fmla="*/ 1085347 h 1085347"/>
              <a:gd name="connsiteX0" fmla="*/ 0 w 4070944"/>
              <a:gd name="connsiteY0" fmla="*/ 0 h 1059125"/>
              <a:gd name="connsiteX1" fmla="*/ 667126 w 4070944"/>
              <a:gd name="connsiteY1" fmla="*/ 563965 h 1059125"/>
              <a:gd name="connsiteX2" fmla="*/ 1359860 w 4070944"/>
              <a:gd name="connsiteY2" fmla="*/ 853888 h 1059125"/>
              <a:gd name="connsiteX3" fmla="*/ 2252335 w 4070944"/>
              <a:gd name="connsiteY3" fmla="*/ 998304 h 1059125"/>
              <a:gd name="connsiteX4" fmla="*/ 3118389 w 4070944"/>
              <a:gd name="connsiteY4" fmla="*/ 1038255 h 1059125"/>
              <a:gd name="connsiteX5" fmla="*/ 4070944 w 4070944"/>
              <a:gd name="connsiteY5" fmla="*/ 1059125 h 1059125"/>
              <a:gd name="connsiteX0" fmla="*/ 0 w 4062262"/>
              <a:gd name="connsiteY0" fmla="*/ 0 h 1105014"/>
              <a:gd name="connsiteX1" fmla="*/ 667126 w 4062262"/>
              <a:gd name="connsiteY1" fmla="*/ 563965 h 1105014"/>
              <a:gd name="connsiteX2" fmla="*/ 1359860 w 4062262"/>
              <a:gd name="connsiteY2" fmla="*/ 853888 h 1105014"/>
              <a:gd name="connsiteX3" fmla="*/ 2252335 w 4062262"/>
              <a:gd name="connsiteY3" fmla="*/ 998304 h 1105014"/>
              <a:gd name="connsiteX4" fmla="*/ 3118389 w 4062262"/>
              <a:gd name="connsiteY4" fmla="*/ 1038255 h 1105014"/>
              <a:gd name="connsiteX5" fmla="*/ 4062262 w 4062262"/>
              <a:gd name="connsiteY5" fmla="*/ 1105014 h 1105014"/>
              <a:gd name="connsiteX0" fmla="*/ 0 w 4062262"/>
              <a:gd name="connsiteY0" fmla="*/ 0 h 1105014"/>
              <a:gd name="connsiteX1" fmla="*/ 667126 w 4062262"/>
              <a:gd name="connsiteY1" fmla="*/ 563965 h 1105014"/>
              <a:gd name="connsiteX2" fmla="*/ 1359860 w 4062262"/>
              <a:gd name="connsiteY2" fmla="*/ 853888 h 1105014"/>
              <a:gd name="connsiteX3" fmla="*/ 2252335 w 4062262"/>
              <a:gd name="connsiteY3" fmla="*/ 998304 h 1105014"/>
              <a:gd name="connsiteX4" fmla="*/ 3118390 w 4062262"/>
              <a:gd name="connsiteY4" fmla="*/ 1051366 h 1105014"/>
              <a:gd name="connsiteX5" fmla="*/ 4062262 w 4062262"/>
              <a:gd name="connsiteY5" fmla="*/ 1105014 h 1105014"/>
              <a:gd name="connsiteX0" fmla="*/ -1 w 3395135"/>
              <a:gd name="connsiteY0" fmla="*/ 0 h 541049"/>
              <a:gd name="connsiteX1" fmla="*/ 692733 w 3395135"/>
              <a:gd name="connsiteY1" fmla="*/ 289923 h 541049"/>
              <a:gd name="connsiteX2" fmla="*/ 1585208 w 3395135"/>
              <a:gd name="connsiteY2" fmla="*/ 434339 h 541049"/>
              <a:gd name="connsiteX3" fmla="*/ 2451263 w 3395135"/>
              <a:gd name="connsiteY3" fmla="*/ 487401 h 541049"/>
              <a:gd name="connsiteX4" fmla="*/ 3395135 w 3395135"/>
              <a:gd name="connsiteY4" fmla="*/ 541049 h 541049"/>
              <a:gd name="connsiteX0" fmla="*/ 0 w 2702402"/>
              <a:gd name="connsiteY0" fmla="*/ 0 h 251126"/>
              <a:gd name="connsiteX1" fmla="*/ 892475 w 2702402"/>
              <a:gd name="connsiteY1" fmla="*/ 144416 h 251126"/>
              <a:gd name="connsiteX2" fmla="*/ 1758530 w 2702402"/>
              <a:gd name="connsiteY2" fmla="*/ 197478 h 251126"/>
              <a:gd name="connsiteX3" fmla="*/ 2702402 w 2702402"/>
              <a:gd name="connsiteY3" fmla="*/ 251126 h 251126"/>
              <a:gd name="connsiteX0" fmla="*/ 0 w 1809927"/>
              <a:gd name="connsiteY0" fmla="*/ 0 h 106710"/>
              <a:gd name="connsiteX1" fmla="*/ 866055 w 1809927"/>
              <a:gd name="connsiteY1" fmla="*/ 53062 h 106710"/>
              <a:gd name="connsiteX2" fmla="*/ 1809927 w 1809927"/>
              <a:gd name="connsiteY2" fmla="*/ 106710 h 106710"/>
              <a:gd name="connsiteX0" fmla="*/ 0 w 943872"/>
              <a:gd name="connsiteY0" fmla="*/ 0 h 53648"/>
              <a:gd name="connsiteX1" fmla="*/ 943872 w 943872"/>
              <a:gd name="connsiteY1" fmla="*/ 53648 h 53648"/>
              <a:gd name="connsiteX0" fmla="*/ 0 w 518469"/>
              <a:gd name="connsiteY0" fmla="*/ 0 h 27426"/>
              <a:gd name="connsiteX1" fmla="*/ 518469 w 518469"/>
              <a:gd name="connsiteY1" fmla="*/ 27426 h 27426"/>
              <a:gd name="connsiteX0" fmla="*/ 0 w 562254"/>
              <a:gd name="connsiteY0" fmla="*/ 0 h 37259"/>
              <a:gd name="connsiteX1" fmla="*/ 518469 w 562254"/>
              <a:gd name="connsiteY1" fmla="*/ 27426 h 37259"/>
              <a:gd name="connsiteX2" fmla="*/ 535830 w 562254"/>
              <a:gd name="connsiteY2" fmla="*/ 37259 h 37259"/>
              <a:gd name="connsiteX0" fmla="*/ 0 w 1278116"/>
              <a:gd name="connsiteY0" fmla="*/ 0 h 86425"/>
              <a:gd name="connsiteX1" fmla="*/ 518469 w 1278116"/>
              <a:gd name="connsiteY1" fmla="*/ 27426 h 86425"/>
              <a:gd name="connsiteX2" fmla="*/ 1278116 w 1278116"/>
              <a:gd name="connsiteY2" fmla="*/ 86425 h 86425"/>
              <a:gd name="connsiteX0" fmla="*/ 0 w 1278116"/>
              <a:gd name="connsiteY0" fmla="*/ 0 h 86425"/>
              <a:gd name="connsiteX1" fmla="*/ 592264 w 1278116"/>
              <a:gd name="connsiteY1" fmla="*/ 37259 h 86425"/>
              <a:gd name="connsiteX2" fmla="*/ 1278116 w 1278116"/>
              <a:gd name="connsiteY2" fmla="*/ 86425 h 8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8116" h="86425">
                <a:moveTo>
                  <a:pt x="0" y="0"/>
                </a:moveTo>
                <a:lnTo>
                  <a:pt x="592264" y="37259"/>
                </a:lnTo>
                <a:lnTo>
                  <a:pt x="1278116" y="86425"/>
                </a:lnTo>
              </a:path>
            </a:pathLst>
          </a:custGeom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4135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Complex Features – Important Points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346531" cy="2548198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list of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feature possibilities (combinations / higher-order features)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are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endless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Provides flexibility VS Challenging to choose good features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Extremely important to scale features if you’re using gradient descent with complex features: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If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 has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𝟏𝟎𝟎𝟎</m:t>
                    </m:r>
                  </m:oMath>
                </a14:m>
                <a:endParaRPr lang="en-US" sz="11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Then: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ZA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ZA" sz="11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has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</m:t>
                    </m:r>
                  </m:oMath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ZA" sz="11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bSup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 has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ZA" sz="11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ZA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has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𝟑𝟐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When trying to predict on a set of test data, produce the same combination / higher-order features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Format has to be exactly the same as those used in training</a:t>
                </a: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346531" cy="2548198"/>
              </a:xfrm>
              <a:prstGeom prst="rect">
                <a:avLst/>
              </a:prstGeom>
              <a:blipFill>
                <a:blip r:embed="rId2"/>
                <a:stretch>
                  <a:fillRect l="-1254" t="-1675" r="-1140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56249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Model Evaluation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Testing a Model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3797300" y="1774825"/>
            <a:ext cx="1934528" cy="16504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Linear Regression Using The Normal Equation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Complex (Non-Linear) Features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Model</a:t>
            </a:r>
            <a:r>
              <a:rPr lang="en-US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 Evaluation 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Testing a </a:t>
            </a:r>
            <a:r>
              <a:rPr lang="en-ZA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Model</a:t>
            </a:r>
            <a:endParaRPr lang="en-ZA" sz="800" spc="-55" dirty="0">
              <a:solidFill>
                <a:schemeClr val="accent6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Comparing </a:t>
            </a: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Models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Getting More Mileage Out of Your Data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207093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Testing a Model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225574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a training set: train a predictive model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Question: how well does this predict?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One strategy: Test on the training data: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Model is tailor-made for the training data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Will (likely) give a good result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Not a good indicator of accuracy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Another strategy: Collect more data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Very impractical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Expensive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054280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Testing a Model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2073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Good strategy: Divide up the data that you have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Training portion (between 50% and 90%)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Testing portion (between 50% and 10%)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VERY important to randomize first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Do not use testing data in training at all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It is “unseen” to the model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Once model is trained, pass testing data to model to make predictions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Then apply a metric to determine performance</a:t>
            </a:r>
          </a:p>
          <a:p>
            <a:pPr marL="12700">
              <a:lnSpc>
                <a:spcPct val="150000"/>
              </a:lnSpc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07925" y="417921"/>
            <a:ext cx="2023442" cy="1114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656658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Testing a Model</a:t>
            </a:r>
            <a:endParaRPr lang="ar-AE" dirty="0"/>
          </a:p>
        </p:txBody>
      </p:sp>
      <p:sp>
        <p:nvSpPr>
          <p:cNvPr id="12" name="Rectangle 11"/>
          <p:cNvSpPr/>
          <p:nvPr/>
        </p:nvSpPr>
        <p:spPr>
          <a:xfrm>
            <a:off x="2806194" y="1495001"/>
            <a:ext cx="555081" cy="12704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01700" y="1495001"/>
            <a:ext cx="1447800" cy="12704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06194" y="2785969"/>
            <a:ext cx="555081" cy="3604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01700" y="2785969"/>
            <a:ext cx="1447800" cy="3604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9092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Good strategy: Divide up the data that you have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Training portion (between 50% and 90%)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Testing portion (between 50% and 10%)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VERY important to randomize first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0700" y="1490178"/>
                <a:ext cx="1875450" cy="1714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𝑋</m:t>
                      </m:r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pc="-55">
                              <a:solidFill>
                                <a:srgbClr val="35444F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pc="-55">
                                  <a:solidFill>
                                    <a:srgbClr val="35444F"/>
                                  </a:solidFill>
                                  <a:latin typeface="Cambria Math" panose="02040503050406030204" pitchFamily="18" charset="0"/>
                                  <a:cs typeface="Trebuchet M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</m:t>
                                </m:r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60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70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155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429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313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56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434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123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0" y="1490178"/>
                <a:ext cx="1875450" cy="1714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509057" y="2785969"/>
            <a:ext cx="1052895" cy="3604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771319" y="1495000"/>
            <a:ext cx="555081" cy="12381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83029" y="1473517"/>
                <a:ext cx="1083565" cy="1724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𝑦</m:t>
                      </m:r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pc="-55">
                              <a:solidFill>
                                <a:srgbClr val="35444F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pc="-55" dirty="0">
                                  <a:solidFill>
                                    <a:srgbClr val="35444F"/>
                                  </a:solidFill>
                                  <a:latin typeface="Cambria Math" panose="02040503050406030204" pitchFamily="18" charset="0"/>
                                  <a:cs typeface="Trebuchet M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6639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1681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3969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5095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3412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1234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2334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2786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29" y="1473517"/>
                <a:ext cx="1083565" cy="1724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 rot="5400000">
            <a:off x="3473934" y="2028402"/>
            <a:ext cx="1198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2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portion </a:t>
            </a:r>
            <a:endParaRPr lang="en-US" sz="1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6900" y="2765238"/>
            <a:ext cx="403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491994" y="2823918"/>
            <a:ext cx="1144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2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Testing </a:t>
            </a:r>
            <a:r>
              <a:rPr lang="en-ZA" sz="1200" spc="-55" dirty="0">
                <a:solidFill>
                  <a:srgbClr val="35444F"/>
                </a:solidFill>
                <a:latin typeface="Trebuchet MS"/>
                <a:cs typeface="Trebuchet MS"/>
              </a:rPr>
              <a:t>portion </a:t>
            </a:r>
            <a:endParaRPr lang="en-US" sz="1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491994" y="202199"/>
            <a:ext cx="2093857" cy="1147508"/>
            <a:chOff x="3509057" y="344961"/>
            <a:chExt cx="2093857" cy="1147508"/>
          </a:xfrm>
        </p:grpSpPr>
        <p:sp>
          <p:nvSpPr>
            <p:cNvPr id="27" name="Rectangle 26"/>
            <p:cNvSpPr/>
            <p:nvPr/>
          </p:nvSpPr>
          <p:spPr>
            <a:xfrm>
              <a:off x="3509057" y="344961"/>
              <a:ext cx="2093857" cy="32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Available Data</a:t>
              </a:r>
              <a:endParaRPr lang="en-US" sz="900" dirty="0"/>
            </a:p>
          </p:txBody>
        </p:sp>
        <p:sp>
          <p:nvSpPr>
            <p:cNvPr id="28" name="Down Arrow 27"/>
            <p:cNvSpPr/>
            <p:nvPr/>
          </p:nvSpPr>
          <p:spPr>
            <a:xfrm>
              <a:off x="4326400" y="758999"/>
              <a:ext cx="472071" cy="335207"/>
            </a:xfrm>
            <a:prstGeom prst="downArrow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dk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10427" y="1168254"/>
              <a:ext cx="1506074" cy="3242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Train</a:t>
              </a:r>
              <a:endParaRPr lang="en-US" sz="9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016501" y="1168254"/>
              <a:ext cx="566419" cy="32421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Test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8879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13" grpId="0" animBg="1"/>
      <p:bldP spid="14" grpId="0" animBg="1"/>
      <p:bldP spid="20" grpId="0" animBg="1"/>
      <p:bldP spid="19" grpId="0" animBg="1"/>
      <p:bldP spid="4" grpId="0"/>
      <p:bldP spid="1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Testing a Model - Metrics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98931" cy="2259593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Three metrics: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4483100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Mean Absolute Error:	</a:t>
                </a:r>
                <a:endParaRPr lang="en-ZA" sz="9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4483100" algn="l"/>
                  </a:tabLst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4483100" algn="l"/>
                  </a:tabLst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4483100" algn="l"/>
                  </a:tabLst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4483100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Mean Squared Error: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4483100" algn="l"/>
                  </a:tabLst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4483100" algn="l"/>
                  </a:tabLst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4483100" algn="l"/>
                  </a:tabLst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4483100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Chi-squared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       [Placeholder – Look it up]</a:t>
                </a:r>
              </a:p>
              <a:p>
                <a:pPr marL="12700">
                  <a:lnSpc>
                    <a:spcPct val="150000"/>
                  </a:lnSpc>
                  <a:tabLst>
                    <a:tab pos="4483100" algn="l"/>
                  </a:tabLst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98931" cy="2259593"/>
              </a:xfrm>
              <a:prstGeom prst="rect">
                <a:avLst/>
              </a:prstGeom>
              <a:blipFill>
                <a:blip r:embed="rId2"/>
                <a:stretch>
                  <a:fillRect l="-1220" t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97100" y="519973"/>
                <a:ext cx="2318070" cy="679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𝐌𝐀𝐄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𝒑𝒓𝒆𝒅</m:t>
                                  </m:r>
                                </m:sub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519973"/>
                <a:ext cx="2318070" cy="679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97100" y="1255946"/>
                <a:ext cx="2437719" cy="679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𝐌𝐒𝐄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𝒑𝒓𝒆𝒅</m:t>
                                      </m:r>
                                    </m:sub>
                                    <m:sup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00" y="1255946"/>
                <a:ext cx="2437719" cy="679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629249" y="630867"/>
                <a:ext cx="107305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8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</a:t>
                </a:r>
                <a:r>
                  <a:rPr lang="en-ZA" sz="8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smaller the better</a:t>
                </a:r>
                <a:endParaRPr lang="en-US" sz="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49" y="630867"/>
                <a:ext cx="1073051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29249" y="1378440"/>
                <a:ext cx="107305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8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</a:t>
                </a:r>
                <a:r>
                  <a:rPr lang="en-ZA" sz="8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smaller the better</a:t>
                </a:r>
                <a:endParaRPr lang="en-US" sz="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49" y="1378440"/>
                <a:ext cx="1073051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29249" y="2003425"/>
                <a:ext cx="105365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8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pPr algn="ctr"/>
                <a:endParaRPr lang="en-US" sz="8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– Very poor fit</a:t>
                </a:r>
              </a:p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</a:rPr>
                  <a:t>1 – Perfect fit</a:t>
                </a:r>
                <a:endParaRPr lang="en-US" sz="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49" y="2003425"/>
                <a:ext cx="1053653" cy="584775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76758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Evaluating a Model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Comparing Models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3797300" y="1774825"/>
            <a:ext cx="1934528" cy="16504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Linear Regression Using The Normal Equation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Complex (Non-Linear) Features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Model</a:t>
            </a:r>
            <a:r>
              <a:rPr lang="en-US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 Evaluation 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Testing a Model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Comparing Models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Getting More Mileage Out of Your Data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858554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Comparing Models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271741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The list of features to try are endless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several models/options to compare e.g.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quadratic features </a:t>
            </a:r>
            <a:r>
              <a:rPr lang="en-US" sz="1100" b="1" u="sng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VS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 square root features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Using Size + No Of Rooms </a:t>
            </a:r>
            <a:r>
              <a:rPr lang="en-US" sz="1100" b="1" u="sng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VS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 Size + No Of Garages </a:t>
            </a:r>
            <a:r>
              <a:rPr lang="en-US" sz="1100" b="1" u="sng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VS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 No of Rooms + No Of Garages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How to compare them?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Possible strategy: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Use the same strategy used to test a single model i.e.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Divide available data into training and testing sets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 all models on training sets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Test all models on testing sets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Conclude which is the best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Technically not statistically valid; more valid strategy: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After picking the “winner” we need to test it on a final piece of data to quote its performance</a:t>
            </a:r>
          </a:p>
        </p:txBody>
      </p:sp>
    </p:spTree>
    <p:extLst>
      <p:ext uri="{BB962C8B-B14F-4D97-AF65-F5344CB8AC3E}">
        <p14:creationId xmlns:p14="http://schemas.microsoft.com/office/powerpoint/2010/main" val="28350222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740960"/>
              </p:ext>
            </p:extLst>
          </p:nvPr>
        </p:nvGraphicFramePr>
        <p:xfrm>
          <a:off x="825500" y="631825"/>
          <a:ext cx="3684104" cy="2229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455420" y="1698626"/>
            <a:ext cx="2467446" cy="0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447800" y="1393825"/>
            <a:ext cx="2578100" cy="720725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476968" y="630604"/>
            <a:ext cx="1728470" cy="1654175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459230" y="1040132"/>
            <a:ext cx="2430780" cy="1040527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"/>
              <p:cNvSpPr txBox="1"/>
              <p:nvPr/>
            </p:nvSpPr>
            <p:spPr>
              <a:xfrm>
                <a:off x="329285" y="114129"/>
                <a:ext cx="3696615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lang="en-US" sz="1400" dirty="0" smtClean="0">
                    <a:solidFill>
                      <a:srgbClr val="EF6C00"/>
                    </a:solidFill>
                    <a:latin typeface="Trebuchet MS"/>
                    <a:cs typeface="Trebuchet MS"/>
                  </a:rPr>
                  <a:t>Model Representation - Deciphering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 </m:t>
                        </m:r>
                        <m:r>
                          <a:rPr lang="en-US" sz="1400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𝒉</m:t>
                        </m:r>
                      </m:e>
                      <m:sub>
                        <m:r>
                          <a:rPr lang="en-US" sz="1400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𝜽</m:t>
                        </m:r>
                      </m:sub>
                    </m:sSub>
                    <m:r>
                      <a:rPr lang="en-US" sz="1400">
                        <a:solidFill>
                          <a:srgbClr val="EF6C00"/>
                        </a:solidFill>
                        <a:latin typeface="Cambria Math" panose="02040503050406030204" pitchFamily="18" charset="0"/>
                        <a:cs typeface="Trebuchet MS"/>
                      </a:rPr>
                      <m:t>(</m:t>
                    </m:r>
                    <m:r>
                      <a:rPr lang="en-US" sz="1400">
                        <a:solidFill>
                          <a:srgbClr val="EF6C00"/>
                        </a:solidFill>
                        <a:latin typeface="Cambria Math" panose="02040503050406030204" pitchFamily="18" charset="0"/>
                        <a:cs typeface="Trebuchet MS"/>
                      </a:rPr>
                      <m:t>𝒙</m:t>
                    </m:r>
                    <m:r>
                      <a:rPr lang="en-US" sz="1400">
                        <a:solidFill>
                          <a:srgbClr val="EF6C00"/>
                        </a:solidFill>
                        <a:latin typeface="Cambria Math" panose="02040503050406030204" pitchFamily="18" charset="0"/>
                        <a:cs typeface="Trebuchet MS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EF6C00"/>
                    </a:solidFill>
                    <a:latin typeface="Trebuchet MS"/>
                    <a:cs typeface="Trebuchet MS"/>
                  </a:rPr>
                  <a:t> </a:t>
                </a:r>
                <a:endParaRPr sz="1400" dirty="0">
                  <a:solidFill>
                    <a:srgbClr val="EF6C00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114129"/>
                <a:ext cx="3696615" cy="230832"/>
              </a:xfrm>
              <a:prstGeom prst="rect">
                <a:avLst/>
              </a:prstGeom>
              <a:blipFill>
                <a:blip r:embed="rId3"/>
                <a:stretch>
                  <a:fillRect l="-2640" t="-21053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1511300" y="936625"/>
            <a:ext cx="2411566" cy="1501776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27463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901700" y="2370335"/>
            <a:ext cx="1447800" cy="360456"/>
          </a:xfrm>
          <a:prstGeom prst="rect">
            <a:avLst/>
          </a:prstGeom>
          <a:solidFill>
            <a:srgbClr val="B5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804689" y="2370335"/>
            <a:ext cx="556586" cy="360456"/>
          </a:xfrm>
          <a:prstGeom prst="rect">
            <a:avLst/>
          </a:prstGeom>
          <a:solidFill>
            <a:srgbClr val="B5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Comparing Models</a:t>
            </a:r>
            <a:endParaRPr lang="ar-AE" dirty="0"/>
          </a:p>
        </p:txBody>
      </p:sp>
      <p:sp>
        <p:nvSpPr>
          <p:cNvPr id="12" name="Rectangle 11"/>
          <p:cNvSpPr/>
          <p:nvPr/>
        </p:nvSpPr>
        <p:spPr>
          <a:xfrm>
            <a:off x="2806194" y="1495001"/>
            <a:ext cx="555081" cy="82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01700" y="1495001"/>
            <a:ext cx="1447800" cy="82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06194" y="2785969"/>
            <a:ext cx="555081" cy="3604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01700" y="2785969"/>
            <a:ext cx="1447800" cy="3604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27342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Valid strategy: Divide up the data that you have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Training portion (between 50% and 80%)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Cross-validation </a:t>
            </a: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portion (between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25% </a:t>
            </a: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and 10%)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Testing portion (between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25% </a:t>
            </a: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and 10%)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VERY </a:t>
            </a: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important to randomize first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0700" y="1490178"/>
                <a:ext cx="1875450" cy="1714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𝑋</m:t>
                      </m:r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pc="-55">
                              <a:solidFill>
                                <a:srgbClr val="35444F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pc="-55">
                                  <a:solidFill>
                                    <a:srgbClr val="35444F"/>
                                  </a:solidFill>
                                  <a:latin typeface="Cambria Math" panose="02040503050406030204" pitchFamily="18" charset="0"/>
                                  <a:cs typeface="Trebuchet M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</m:t>
                                </m:r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60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70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155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429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313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56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434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123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0" y="1490178"/>
                <a:ext cx="1875450" cy="1714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509057" y="2785969"/>
            <a:ext cx="1052895" cy="3604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09057" y="1495000"/>
            <a:ext cx="1052895" cy="82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83029" y="1473517"/>
                <a:ext cx="1083565" cy="1724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𝑦</m:t>
                      </m:r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pc="-55">
                              <a:solidFill>
                                <a:srgbClr val="35444F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pc="-55" dirty="0">
                                  <a:solidFill>
                                    <a:srgbClr val="35444F"/>
                                  </a:solidFill>
                                  <a:latin typeface="Cambria Math" panose="02040503050406030204" pitchFamily="18" charset="0"/>
                                  <a:cs typeface="Trebuchet M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6639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1681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3969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5095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3412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1234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2334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2786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29" y="1473517"/>
                <a:ext cx="1083565" cy="1724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60554" y="1663667"/>
            <a:ext cx="74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12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portion </a:t>
            </a:r>
            <a:endParaRPr lang="en-US" sz="1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6900" y="2765238"/>
            <a:ext cx="403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491994" y="2823918"/>
            <a:ext cx="1144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2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Testing </a:t>
            </a:r>
            <a:r>
              <a:rPr lang="en-ZA" sz="1200" spc="-55" dirty="0">
                <a:solidFill>
                  <a:srgbClr val="35444F"/>
                </a:solidFill>
                <a:latin typeface="Trebuchet MS"/>
                <a:cs typeface="Trebuchet MS"/>
              </a:rPr>
              <a:t>portion 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607633" y="202199"/>
            <a:ext cx="2093857" cy="1147508"/>
            <a:chOff x="3509057" y="344961"/>
            <a:chExt cx="2093857" cy="1147508"/>
          </a:xfrm>
        </p:grpSpPr>
        <p:sp>
          <p:nvSpPr>
            <p:cNvPr id="8" name="Rectangle 7"/>
            <p:cNvSpPr/>
            <p:nvPr/>
          </p:nvSpPr>
          <p:spPr>
            <a:xfrm>
              <a:off x="3509057" y="344961"/>
              <a:ext cx="2093857" cy="32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Available Data</a:t>
              </a:r>
              <a:endParaRPr lang="en-US" sz="900" dirty="0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4326400" y="758999"/>
              <a:ext cx="472071" cy="335207"/>
            </a:xfrm>
            <a:prstGeom prst="downArrow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dk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10427" y="1168254"/>
              <a:ext cx="1506074" cy="3242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Train</a:t>
              </a:r>
              <a:endParaRPr lang="en-US" sz="9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16501" y="1168254"/>
              <a:ext cx="566419" cy="32421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Test</a:t>
              </a:r>
              <a:endParaRPr lang="en-US" sz="9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615371" y="201667"/>
            <a:ext cx="2093857" cy="1147508"/>
            <a:chOff x="3509057" y="344961"/>
            <a:chExt cx="2093857" cy="1147508"/>
          </a:xfrm>
        </p:grpSpPr>
        <p:sp>
          <p:nvSpPr>
            <p:cNvPr id="25" name="Rectangle 24"/>
            <p:cNvSpPr/>
            <p:nvPr/>
          </p:nvSpPr>
          <p:spPr>
            <a:xfrm>
              <a:off x="3509057" y="344961"/>
              <a:ext cx="2093857" cy="32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Available Data</a:t>
              </a:r>
              <a:endParaRPr lang="en-US" sz="900" dirty="0"/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4326400" y="758999"/>
              <a:ext cx="472071" cy="335207"/>
            </a:xfrm>
            <a:prstGeom prst="downArrow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dk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10427" y="1168254"/>
              <a:ext cx="1114078" cy="3242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Train</a:t>
              </a:r>
              <a:endParaRPr lang="en-US" sz="9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20131" y="1168254"/>
              <a:ext cx="472610" cy="324215"/>
            </a:xfrm>
            <a:prstGeom prst="rect">
              <a:avLst/>
            </a:prstGeom>
            <a:solidFill>
              <a:srgbClr val="B5E492"/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CV</a:t>
              </a:r>
              <a:endParaRPr lang="en-US" sz="9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92740" y="1168254"/>
              <a:ext cx="472610" cy="32421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Test</a:t>
              </a:r>
              <a:endParaRPr lang="en-US" sz="900" dirty="0"/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939800" y="2343785"/>
            <a:ext cx="15036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06194" y="2343785"/>
            <a:ext cx="18293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509057" y="2370335"/>
            <a:ext cx="1052895" cy="360456"/>
          </a:xfrm>
          <a:prstGeom prst="rect">
            <a:avLst/>
          </a:prstGeom>
          <a:solidFill>
            <a:srgbClr val="B5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624274" y="2408284"/>
            <a:ext cx="879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2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CV </a:t>
            </a:r>
            <a:r>
              <a:rPr lang="en-ZA" sz="1200" spc="-55" dirty="0">
                <a:solidFill>
                  <a:srgbClr val="35444F"/>
                </a:solidFill>
                <a:latin typeface="Trebuchet MS"/>
                <a:cs typeface="Trebuchet MS"/>
              </a:rPr>
              <a:t>portion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068963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12" grpId="0" animBg="1"/>
      <p:bldP spid="3" grpId="0" animBg="1"/>
      <p:bldP spid="13" grpId="0" animBg="1"/>
      <p:bldP spid="14" grpId="0" animBg="1"/>
      <p:bldP spid="20" grpId="0" animBg="1"/>
      <p:bldP spid="19" grpId="0" animBg="1"/>
      <p:bldP spid="4" grpId="0"/>
      <p:bldP spid="18" grpId="0"/>
      <p:bldP spid="33" grpId="0" animBg="1"/>
      <p:bldP spid="3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Evaluating a Model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Getting More Mileage Out of Your Data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3797300" y="1774825"/>
            <a:ext cx="1934528" cy="16504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Linear Regression Using The Normal Equation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Complex (Non-Linear) Features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Model</a:t>
            </a:r>
            <a:r>
              <a:rPr lang="en-US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 Evaluation 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Testing a Model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Comparing Models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Getting More Mileage Out of Your Data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141941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Getting More Mileage Out of Your Data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9092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a limited-size data set, possible to use 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techniques to stretch out “Training” and “CV” portions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out further: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k-Fold Cross-validation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Leave-one-out Cross-validation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1840" y="2370335"/>
            <a:ext cx="1447800" cy="360456"/>
          </a:xfrm>
          <a:prstGeom prst="rect">
            <a:avLst/>
          </a:prstGeom>
          <a:solidFill>
            <a:srgbClr val="B5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04829" y="2370335"/>
            <a:ext cx="556586" cy="360456"/>
          </a:xfrm>
          <a:prstGeom prst="rect">
            <a:avLst/>
          </a:prstGeom>
          <a:solidFill>
            <a:srgbClr val="B5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06334" y="1495001"/>
            <a:ext cx="555081" cy="82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1840" y="1495001"/>
            <a:ext cx="1447800" cy="82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06334" y="2785969"/>
            <a:ext cx="555081" cy="3604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1840" y="2785969"/>
            <a:ext cx="1447800" cy="3604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840" y="1490178"/>
                <a:ext cx="1875450" cy="1714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𝑋</m:t>
                      </m:r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pc="-55">
                              <a:solidFill>
                                <a:srgbClr val="35444F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pc="-55">
                                  <a:solidFill>
                                    <a:srgbClr val="35444F"/>
                                  </a:solidFill>
                                  <a:latin typeface="Cambria Math" panose="02040503050406030204" pitchFamily="18" charset="0"/>
                                  <a:cs typeface="Trebuchet M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</m:t>
                                </m:r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60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70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155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429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313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56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434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123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0" y="1490178"/>
                <a:ext cx="1875450" cy="17146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009197" y="2785969"/>
            <a:ext cx="1052895" cy="3604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09197" y="1495000"/>
            <a:ext cx="1052895" cy="8214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83169" y="1473517"/>
                <a:ext cx="1083565" cy="1724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𝑦</m:t>
                      </m:r>
                      <m:r>
                        <a:rPr lang="en-US" sz="1400" spc="-55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pc="-55">
                              <a:solidFill>
                                <a:srgbClr val="35444F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pc="-55" dirty="0">
                                  <a:solidFill>
                                    <a:srgbClr val="35444F"/>
                                  </a:solidFill>
                                  <a:latin typeface="Cambria Math" panose="02040503050406030204" pitchFamily="18" charset="0"/>
                                  <a:cs typeface="Trebuchet M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6639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1681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3969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5095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3412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1234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2334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1400" spc="-55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  <a:cs typeface="Trebuchet MS"/>
                                  </a:rPr>
                                  <m:t>2786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69" y="1473517"/>
                <a:ext cx="1083565" cy="1724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160694" y="1663667"/>
            <a:ext cx="740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12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portion </a:t>
            </a:r>
            <a:endParaRPr lang="en-US" sz="12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7040" y="2765238"/>
            <a:ext cx="403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992134" y="2823918"/>
            <a:ext cx="1144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2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Testing </a:t>
            </a:r>
            <a:r>
              <a:rPr lang="en-ZA" sz="1200" spc="-55" dirty="0">
                <a:solidFill>
                  <a:srgbClr val="35444F"/>
                </a:solidFill>
                <a:latin typeface="Trebuchet MS"/>
                <a:cs typeface="Trebuchet MS"/>
              </a:rPr>
              <a:t>portion 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67771" y="290117"/>
            <a:ext cx="1782129" cy="976670"/>
            <a:chOff x="3509057" y="344961"/>
            <a:chExt cx="2093857" cy="1147508"/>
          </a:xfrm>
        </p:grpSpPr>
        <p:sp>
          <p:nvSpPr>
            <p:cNvPr id="20" name="Rectangle 19"/>
            <p:cNvSpPr/>
            <p:nvPr/>
          </p:nvSpPr>
          <p:spPr>
            <a:xfrm>
              <a:off x="3509057" y="344961"/>
              <a:ext cx="2093857" cy="32421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Available Data</a:t>
              </a:r>
              <a:endParaRPr lang="en-US" sz="900" dirty="0"/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4326400" y="758999"/>
              <a:ext cx="472071" cy="335207"/>
            </a:xfrm>
            <a:prstGeom prst="downArrow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dk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10427" y="1168254"/>
              <a:ext cx="1114078" cy="324215"/>
            </a:xfrm>
            <a:prstGeom prst="rect">
              <a:avLst/>
            </a:prstGeom>
            <a:solidFill>
              <a:srgbClr val="F2DCDB"/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Train</a:t>
              </a:r>
              <a:endParaRPr lang="en-US" sz="9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0131" y="1168254"/>
              <a:ext cx="472610" cy="324215"/>
            </a:xfrm>
            <a:prstGeom prst="rect">
              <a:avLst/>
            </a:prstGeom>
            <a:solidFill>
              <a:srgbClr val="B5E492"/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CV</a:t>
              </a:r>
              <a:endParaRPr lang="en-US" sz="9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92740" y="1168254"/>
              <a:ext cx="472610" cy="32421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Test</a:t>
              </a:r>
              <a:endParaRPr lang="en-US" sz="900" dirty="0"/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439940" y="2343785"/>
            <a:ext cx="15036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306334" y="2343785"/>
            <a:ext cx="18293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09197" y="2370335"/>
            <a:ext cx="1052895" cy="360456"/>
          </a:xfrm>
          <a:prstGeom prst="rect">
            <a:avLst/>
          </a:prstGeom>
          <a:solidFill>
            <a:srgbClr val="B5E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124414" y="2408284"/>
            <a:ext cx="879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2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CV </a:t>
            </a:r>
            <a:r>
              <a:rPr lang="en-ZA" sz="1200" spc="-55" dirty="0">
                <a:solidFill>
                  <a:srgbClr val="35444F"/>
                </a:solidFill>
                <a:latin typeface="Trebuchet MS"/>
                <a:cs typeface="Trebuchet MS"/>
              </a:rPr>
              <a:t>portion </a:t>
            </a:r>
            <a:endParaRPr lang="en-US" sz="12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29285" y="951538"/>
            <a:ext cx="5146166" cy="1845300"/>
            <a:chOff x="329285" y="951538"/>
            <a:chExt cx="5146166" cy="1845300"/>
          </a:xfrm>
        </p:grpSpPr>
        <p:sp>
          <p:nvSpPr>
            <p:cNvPr id="3" name="Rectangle 2"/>
            <p:cNvSpPr/>
            <p:nvPr/>
          </p:nvSpPr>
          <p:spPr>
            <a:xfrm>
              <a:off x="329285" y="1459872"/>
              <a:ext cx="3791550" cy="13369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11969" y="951538"/>
              <a:ext cx="1439152" cy="3756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475584" y="2175829"/>
              <a:ext cx="92191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We can stretch out these parts</a:t>
              </a:r>
              <a:endParaRPr lang="en-US" sz="1000" spc="-55" dirty="0">
                <a:solidFill>
                  <a:srgbClr val="35444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5044440" y="1356360"/>
              <a:ext cx="431011" cy="863600"/>
            </a:xfrm>
            <a:custGeom>
              <a:avLst/>
              <a:gdLst>
                <a:gd name="connsiteX0" fmla="*/ 182880 w 431011"/>
                <a:gd name="connsiteY0" fmla="*/ 0 h 863600"/>
                <a:gd name="connsiteX1" fmla="*/ 426720 w 431011"/>
                <a:gd name="connsiteY1" fmla="*/ 375920 h 863600"/>
                <a:gd name="connsiteX2" fmla="*/ 0 w 431011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011" h="863600">
                  <a:moveTo>
                    <a:pt x="182880" y="0"/>
                  </a:moveTo>
                  <a:cubicBezTo>
                    <a:pt x="320040" y="115993"/>
                    <a:pt x="457200" y="231987"/>
                    <a:pt x="426720" y="375920"/>
                  </a:cubicBezTo>
                  <a:cubicBezTo>
                    <a:pt x="396240" y="519853"/>
                    <a:pt x="198120" y="691726"/>
                    <a:pt x="0" y="863600"/>
                  </a:cubicBezTo>
                </a:path>
              </a:pathLst>
            </a:cu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4155440" y="1926682"/>
              <a:ext cx="797560" cy="272958"/>
            </a:xfrm>
            <a:custGeom>
              <a:avLst/>
              <a:gdLst>
                <a:gd name="connsiteX0" fmla="*/ 0 w 797560"/>
                <a:gd name="connsiteY0" fmla="*/ 140878 h 272958"/>
                <a:gd name="connsiteX1" fmla="*/ 558800 w 797560"/>
                <a:gd name="connsiteY1" fmla="*/ 3718 h 272958"/>
                <a:gd name="connsiteX2" fmla="*/ 797560 w 797560"/>
                <a:gd name="connsiteY2" fmla="*/ 272958 h 27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560" h="272958">
                  <a:moveTo>
                    <a:pt x="0" y="140878"/>
                  </a:moveTo>
                  <a:cubicBezTo>
                    <a:pt x="212936" y="61291"/>
                    <a:pt x="425873" y="-18295"/>
                    <a:pt x="558800" y="3718"/>
                  </a:cubicBezTo>
                  <a:cubicBezTo>
                    <a:pt x="691727" y="25731"/>
                    <a:pt x="744643" y="149344"/>
                    <a:pt x="797560" y="272958"/>
                  </a:cubicBezTo>
                </a:path>
              </a:pathLst>
            </a:cu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18246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73100" y="1689378"/>
            <a:ext cx="4160906" cy="542647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Training Set</a:t>
            </a:r>
            <a:endParaRPr lang="en-US" sz="900" dirty="0"/>
          </a:p>
        </p:txBody>
      </p:sp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i="1" dirty="0" smtClean="0"/>
              <a:t>k-</a:t>
            </a:r>
            <a:r>
              <a:rPr lang="en-US" dirty="0" smtClean="0"/>
              <a:t>Fold Cross Validation</a:t>
            </a:r>
            <a:endParaRPr lang="ar-AE" i="1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7271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the Training + CV parts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Treat them as one big “Training Set”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Divide it up into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-Folds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E.g. 4 folds below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3100" y="1698625"/>
            <a:ext cx="3124200" cy="5334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23" name="Rectangle 22"/>
          <p:cNvSpPr/>
          <p:nvPr/>
        </p:nvSpPr>
        <p:spPr>
          <a:xfrm>
            <a:off x="3797300" y="1698625"/>
            <a:ext cx="1036706" cy="533400"/>
          </a:xfrm>
          <a:prstGeom prst="rect">
            <a:avLst/>
          </a:prstGeom>
          <a:solidFill>
            <a:srgbClr val="B5E492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CV</a:t>
            </a:r>
            <a:endParaRPr lang="en-US" sz="900" dirty="0"/>
          </a:p>
        </p:txBody>
      </p:sp>
      <p:sp>
        <p:nvSpPr>
          <p:cNvPr id="35" name="Rectangle 34"/>
          <p:cNvSpPr/>
          <p:nvPr/>
        </p:nvSpPr>
        <p:spPr>
          <a:xfrm>
            <a:off x="678180" y="16884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Fold 1</a:t>
            </a:r>
            <a:endParaRPr lang="en-US" sz="900" dirty="0"/>
          </a:p>
        </p:txBody>
      </p:sp>
      <p:sp>
        <p:nvSpPr>
          <p:cNvPr id="41" name="Rectangle 40"/>
          <p:cNvSpPr/>
          <p:nvPr/>
        </p:nvSpPr>
        <p:spPr>
          <a:xfrm>
            <a:off x="1715000" y="16884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Fold 2</a:t>
            </a:r>
            <a:endParaRPr lang="en-US" sz="900" dirty="0"/>
          </a:p>
        </p:txBody>
      </p:sp>
      <p:sp>
        <p:nvSpPr>
          <p:cNvPr id="42" name="Rectangle 41"/>
          <p:cNvSpPr/>
          <p:nvPr/>
        </p:nvSpPr>
        <p:spPr>
          <a:xfrm>
            <a:off x="2751820" y="16884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Fold 3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3785060" y="16884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Fold 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0329003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22" grpId="0" animBg="1"/>
      <p:bldP spid="23" grpId="0" animBg="1"/>
      <p:bldP spid="35" grpId="0" animBg="1"/>
      <p:bldP spid="41" grpId="0" animBg="1"/>
      <p:bldP spid="42" grpId="0" animBg="1"/>
      <p:bldP spid="4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i="1" dirty="0" smtClean="0"/>
              <a:t>k-</a:t>
            </a:r>
            <a:r>
              <a:rPr lang="en-US" dirty="0" smtClean="0"/>
              <a:t>Fold Cross Validation</a:t>
            </a:r>
            <a:endParaRPr lang="ar-AE" i="1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0913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the Training + CV parts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Treat them as one big “Training Set”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Divide it up into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-Folds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E.g. 4 folds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times: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Each time take 1 fold as the CV set and the remaining folds as training sets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Fold 1</a:t>
            </a:r>
            <a:endParaRPr lang="en-US" sz="900" dirty="0"/>
          </a:p>
        </p:txBody>
      </p:sp>
      <p:sp>
        <p:nvSpPr>
          <p:cNvPr id="41" name="Rectangle 40"/>
          <p:cNvSpPr/>
          <p:nvPr/>
        </p:nvSpPr>
        <p:spPr>
          <a:xfrm>
            <a:off x="171500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Fold 2</a:t>
            </a:r>
            <a:endParaRPr lang="en-US" sz="900" dirty="0"/>
          </a:p>
        </p:txBody>
      </p:sp>
      <p:sp>
        <p:nvSpPr>
          <p:cNvPr id="42" name="Rectangle 41"/>
          <p:cNvSpPr/>
          <p:nvPr/>
        </p:nvSpPr>
        <p:spPr>
          <a:xfrm>
            <a:off x="275182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Fold 3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378506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Fold 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5910455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78180" y="2079625"/>
            <a:ext cx="4147280" cy="543600"/>
            <a:chOff x="830580" y="2232025"/>
            <a:chExt cx="4147280" cy="543600"/>
          </a:xfrm>
        </p:grpSpPr>
        <p:sp>
          <p:nvSpPr>
            <p:cNvPr id="12" name="Rectangle 11"/>
            <p:cNvSpPr/>
            <p:nvPr/>
          </p:nvSpPr>
          <p:spPr>
            <a:xfrm>
              <a:off x="830580" y="2232025"/>
              <a:ext cx="1040400" cy="543600"/>
            </a:xfrm>
            <a:prstGeom prst="rect">
              <a:avLst/>
            </a:prstGeom>
            <a:solidFill>
              <a:srgbClr val="F2DCDB"/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Fold 1</a:t>
              </a:r>
              <a:endParaRPr lang="en-US" sz="9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67400" y="2232025"/>
              <a:ext cx="1040400" cy="543600"/>
            </a:xfrm>
            <a:prstGeom prst="rect">
              <a:avLst/>
            </a:prstGeom>
            <a:solidFill>
              <a:srgbClr val="F2DCDB"/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Fold 2</a:t>
              </a:r>
              <a:endParaRPr lang="en-US" sz="9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04220" y="2232025"/>
              <a:ext cx="1040400" cy="543600"/>
            </a:xfrm>
            <a:prstGeom prst="rect">
              <a:avLst/>
            </a:prstGeom>
            <a:solidFill>
              <a:srgbClr val="F2DCDB"/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Fold 3</a:t>
              </a:r>
              <a:endParaRPr lang="en-US" sz="9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37460" y="2232025"/>
              <a:ext cx="1040400" cy="543600"/>
            </a:xfrm>
            <a:prstGeom prst="rect">
              <a:avLst/>
            </a:prstGeom>
            <a:solidFill>
              <a:srgbClr val="F2DCDB"/>
            </a:solidFill>
            <a:ln>
              <a:solidFill>
                <a:schemeClr val="tx1"/>
              </a:solidFill>
            </a:ln>
            <a:effectLst>
              <a:outerShdw blurRad="50800" dist="381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Fold 4</a:t>
              </a:r>
              <a:endParaRPr lang="en-US" sz="900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i="1" dirty="0" smtClean="0"/>
              <a:t>k-</a:t>
            </a:r>
            <a:r>
              <a:rPr lang="en-US" dirty="0" smtClean="0"/>
              <a:t>Fold Cross Validation</a:t>
            </a:r>
            <a:endParaRPr lang="ar-AE" i="1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4555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the Training + CV parts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Treat them as one big “Training Set”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Divide it up into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-Folds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E.g. 4 folds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times: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Each time take 1 fold as the CV set and the remaining folds as training sets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 on all the data marked as “Train”; Test on the data marked “CV”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Get an evaluation score for the model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1" name="Rectangle 40"/>
          <p:cNvSpPr/>
          <p:nvPr/>
        </p:nvSpPr>
        <p:spPr>
          <a:xfrm>
            <a:off x="171500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2" name="Rectangle 41"/>
          <p:cNvSpPr/>
          <p:nvPr/>
        </p:nvSpPr>
        <p:spPr>
          <a:xfrm>
            <a:off x="275182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3785060" y="2079625"/>
            <a:ext cx="1040400" cy="543600"/>
          </a:xfrm>
          <a:prstGeom prst="rect">
            <a:avLst/>
          </a:prstGeom>
          <a:solidFill>
            <a:srgbClr val="B5E492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CV</a:t>
            </a:r>
            <a:endParaRPr lang="en-US" sz="900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11775" y="2220619"/>
            <a:ext cx="791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First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481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2" grpId="0" animBg="1"/>
      <p:bldP spid="43" grpId="0" animBg="1"/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i="1" dirty="0" smtClean="0"/>
              <a:t>k-</a:t>
            </a:r>
            <a:r>
              <a:rPr lang="en-US" dirty="0" smtClean="0"/>
              <a:t>Fold Cross Validation</a:t>
            </a:r>
            <a:endParaRPr lang="ar-AE" i="1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the Training + CV parts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Treat them as one big “Training Set”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Divide it up into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-Folds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E.g. 4 folds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times: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Each time take 1 fold as the CV set and the remaining folds as training sets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 on all the data marked as “Train”; Test on the data marked “CV”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Get an evaluation score for the model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1" name="Rectangle 40"/>
          <p:cNvSpPr/>
          <p:nvPr/>
        </p:nvSpPr>
        <p:spPr>
          <a:xfrm>
            <a:off x="171500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2" name="Rectangle 41"/>
          <p:cNvSpPr/>
          <p:nvPr/>
        </p:nvSpPr>
        <p:spPr>
          <a:xfrm>
            <a:off x="378506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2755400" y="2079625"/>
            <a:ext cx="1040400" cy="543600"/>
          </a:xfrm>
          <a:prstGeom prst="rect">
            <a:avLst/>
          </a:prstGeom>
          <a:solidFill>
            <a:srgbClr val="B5E492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CV</a:t>
            </a:r>
            <a:endParaRPr lang="en-US" sz="900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-66450" y="2220619"/>
            <a:ext cx="9480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Second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725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i="1" dirty="0" smtClean="0"/>
              <a:t>k-</a:t>
            </a:r>
            <a:r>
              <a:rPr lang="en-US" dirty="0" smtClean="0"/>
              <a:t>Fold Cross Validation</a:t>
            </a:r>
            <a:endParaRPr lang="ar-AE" i="1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the Training + CV parts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Treat them as one big “Training Set”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Divide it up into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-Folds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E.g. 4 folds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times: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Each time take 1 fold as the CV set and the remaining folds as training sets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 on all the data marked as “Train”; Test on the data marked “CV”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Get an evaluation score for the model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1" name="Rectangle 40"/>
          <p:cNvSpPr/>
          <p:nvPr/>
        </p:nvSpPr>
        <p:spPr>
          <a:xfrm>
            <a:off x="1715000" y="2079625"/>
            <a:ext cx="1040400" cy="543600"/>
          </a:xfrm>
          <a:prstGeom prst="rect">
            <a:avLst/>
          </a:prstGeom>
          <a:solidFill>
            <a:srgbClr val="B5E492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CV</a:t>
            </a:r>
            <a:endParaRPr lang="en-US" sz="900" dirty="0"/>
          </a:p>
        </p:txBody>
      </p:sp>
      <p:sp>
        <p:nvSpPr>
          <p:cNvPr id="42" name="Rectangle 41"/>
          <p:cNvSpPr/>
          <p:nvPr/>
        </p:nvSpPr>
        <p:spPr>
          <a:xfrm>
            <a:off x="378506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275540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-13068" y="2220619"/>
            <a:ext cx="841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Third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352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i="1" dirty="0" smtClean="0"/>
              <a:t>k-</a:t>
            </a:r>
            <a:r>
              <a:rPr lang="en-US" dirty="0" smtClean="0"/>
              <a:t>Fold Cross Validation</a:t>
            </a:r>
            <a:endParaRPr lang="ar-AE" i="1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the Training + CV parts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Treat them as one big “Training Set”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Divide it up into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-Folds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E.g. 4 folds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times: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Each time take 1 fold as the CV set and the remaining folds as training sets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 on all the data marked as “Train”; Test on the data marked “CV”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Get an evaluation score for the model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" y="2079625"/>
            <a:ext cx="1040400" cy="543600"/>
          </a:xfrm>
          <a:prstGeom prst="rect">
            <a:avLst/>
          </a:prstGeom>
          <a:solidFill>
            <a:srgbClr val="B5E492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CV</a:t>
            </a:r>
            <a:endParaRPr lang="en-US" sz="900" dirty="0"/>
          </a:p>
        </p:txBody>
      </p:sp>
      <p:sp>
        <p:nvSpPr>
          <p:cNvPr id="41" name="Rectangle 40"/>
          <p:cNvSpPr/>
          <p:nvPr/>
        </p:nvSpPr>
        <p:spPr>
          <a:xfrm>
            <a:off x="171500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2" name="Rectangle 41"/>
          <p:cNvSpPr/>
          <p:nvPr/>
        </p:nvSpPr>
        <p:spPr>
          <a:xfrm>
            <a:off x="378506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275540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-50416" y="2220619"/>
            <a:ext cx="9159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Fourth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4858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i="1" dirty="0" smtClean="0"/>
              <a:t>k-</a:t>
            </a:r>
            <a:r>
              <a:rPr lang="en-US" dirty="0" smtClean="0"/>
              <a:t>Fold Cross Validation</a:t>
            </a:r>
            <a:endParaRPr lang="ar-AE" i="1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Evaluating a Model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271741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the Training + CV parts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Treat them as one big “Training Set”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Divide it up into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-Folds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E.g. 4 folds below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Train </a:t>
            </a:r>
            <a:r>
              <a:rPr lang="en-ZA" sz="1100" i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k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times: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Each time take 1 fold as the CV set and the remaining folds as training sets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 on all the data marked as “Train”; Test on the data marked “CV”</a:t>
            </a: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Get an evaluation score for the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model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Finally:Get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 the average performance over all the iterations as a very good average performance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Almost like stretching out the data set 4-times larger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Arguably statistically valid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Note: Once done, test on the test set (which was set aside)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0985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8180" y="2079625"/>
            <a:ext cx="1040400" cy="543600"/>
          </a:xfrm>
          <a:prstGeom prst="rect">
            <a:avLst/>
          </a:prstGeom>
          <a:solidFill>
            <a:srgbClr val="B5E492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CV</a:t>
            </a:r>
            <a:endParaRPr lang="en-US" sz="900" dirty="0"/>
          </a:p>
        </p:txBody>
      </p:sp>
      <p:sp>
        <p:nvSpPr>
          <p:cNvPr id="41" name="Rectangle 40"/>
          <p:cNvSpPr/>
          <p:nvPr/>
        </p:nvSpPr>
        <p:spPr>
          <a:xfrm>
            <a:off x="171500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2" name="Rectangle 41"/>
          <p:cNvSpPr/>
          <p:nvPr/>
        </p:nvSpPr>
        <p:spPr>
          <a:xfrm>
            <a:off x="378506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2755400" y="2079625"/>
            <a:ext cx="1040400" cy="543600"/>
          </a:xfrm>
          <a:prstGeom prst="rect">
            <a:avLst/>
          </a:prstGeom>
          <a:solidFill>
            <a:srgbClr val="F2DCDB"/>
          </a:solidFill>
          <a:ln>
            <a:solidFill>
              <a:schemeClr val="tx1"/>
            </a:solidFill>
          </a:ln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Train</a:t>
            </a:r>
            <a:endParaRPr lang="en-US" sz="900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-50416" y="2220619"/>
            <a:ext cx="9159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Fourth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9665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2" grpId="0" animBg="1"/>
      <p:bldP spid="4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7473257"/>
              </p:ext>
            </p:extLst>
          </p:nvPr>
        </p:nvGraphicFramePr>
        <p:xfrm>
          <a:off x="305699" y="631825"/>
          <a:ext cx="3684104" cy="2229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4" name="Straight Connector 13"/>
          <p:cNvCxnSpPr/>
          <p:nvPr/>
        </p:nvCxnSpPr>
        <p:spPr>
          <a:xfrm flipV="1">
            <a:off x="939429" y="860425"/>
            <a:ext cx="2850594" cy="1220235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"/>
              <p:cNvSpPr txBox="1"/>
              <p:nvPr/>
            </p:nvSpPr>
            <p:spPr>
              <a:xfrm>
                <a:off x="329285" y="114129"/>
                <a:ext cx="5144415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lang="en-US" sz="1400" dirty="0" smtClean="0">
                    <a:solidFill>
                      <a:srgbClr val="EF6C00"/>
                    </a:solidFill>
                    <a:latin typeface="Trebuchet MS"/>
                    <a:cs typeface="Trebuchet MS"/>
                  </a:rPr>
                  <a:t>Model Representation - Using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 </m:t>
                        </m:r>
                        <m:r>
                          <a:rPr lang="en-US" sz="1400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𝒉</m:t>
                        </m:r>
                      </m:e>
                      <m:sub>
                        <m:r>
                          <a:rPr lang="en-US" sz="1400">
                            <a:solidFill>
                              <a:srgbClr val="EF6C00"/>
                            </a:solidFill>
                            <a:latin typeface="Cambria Math" panose="02040503050406030204" pitchFamily="18" charset="0"/>
                            <a:cs typeface="Trebuchet MS"/>
                          </a:rPr>
                          <m:t>𝜽</m:t>
                        </m:r>
                      </m:sub>
                    </m:sSub>
                    <m:r>
                      <a:rPr lang="en-US" sz="1400">
                        <a:solidFill>
                          <a:srgbClr val="EF6C00"/>
                        </a:solidFill>
                        <a:latin typeface="Cambria Math" panose="02040503050406030204" pitchFamily="18" charset="0"/>
                        <a:cs typeface="Trebuchet MS"/>
                      </a:rPr>
                      <m:t>(</m:t>
                    </m:r>
                    <m:r>
                      <a:rPr lang="en-US" sz="1400">
                        <a:solidFill>
                          <a:srgbClr val="EF6C00"/>
                        </a:solidFill>
                        <a:latin typeface="Cambria Math" panose="02040503050406030204" pitchFamily="18" charset="0"/>
                        <a:cs typeface="Trebuchet MS"/>
                      </a:rPr>
                      <m:t>𝒙</m:t>
                    </m:r>
                    <m:r>
                      <a:rPr lang="en-US" sz="1400">
                        <a:solidFill>
                          <a:srgbClr val="EF6C00"/>
                        </a:solidFill>
                        <a:latin typeface="Cambria Math" panose="02040503050406030204" pitchFamily="18" charset="0"/>
                        <a:cs typeface="Trebuchet MS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EF6C00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1400" dirty="0" smtClean="0">
                    <a:solidFill>
                      <a:srgbClr val="EF6C00"/>
                    </a:solidFill>
                    <a:latin typeface="Trebuchet MS"/>
                    <a:cs typeface="Trebuchet MS"/>
                  </a:rPr>
                  <a:t>to Make Predictions</a:t>
                </a:r>
                <a:endParaRPr sz="1400" dirty="0">
                  <a:solidFill>
                    <a:srgbClr val="EF6C00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114129"/>
                <a:ext cx="5144415" cy="230832"/>
              </a:xfrm>
              <a:prstGeom prst="rect">
                <a:avLst/>
              </a:prstGeom>
              <a:blipFill>
                <a:blip r:embed="rId3"/>
                <a:stretch>
                  <a:fillRect l="-1896" t="-21053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4"/>
              <p:cNvSpPr txBox="1"/>
              <p:nvPr/>
            </p:nvSpPr>
            <p:spPr>
              <a:xfrm>
                <a:off x="4025900" y="682983"/>
                <a:ext cx="1791615" cy="253530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Given the best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=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1740;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8.4, predict:</a:t>
                </a:r>
              </a:p>
              <a:p>
                <a:pPr marL="12700">
                  <a:spcBef>
                    <a:spcPts val="90"/>
                  </a:spcBef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𝟑𝟐𝟎</m:t>
                        </m:r>
                      </m:e>
                    </m:d>
                  </m:oMath>
                </a14:m>
                <a:endParaRPr lang="en-US" sz="1100" b="1" dirty="0" smtClean="0">
                  <a:latin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b="1" dirty="0" smtClean="0">
                  <a:latin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b="1" i="1" dirty="0" smtClean="0">
                  <a:latin typeface="Cambria Math" panose="02040503050406030204" pitchFamily="18" charset="0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b="1" i="1" dirty="0">
                  <a:latin typeface="Cambria Math" panose="02040503050406030204" pitchFamily="18" charset="0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𝟓𝟖𝟎</m:t>
                        </m:r>
                      </m:e>
                    </m:d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b="1" i="1" dirty="0" smtClean="0">
                  <a:latin typeface="Cambria Math" panose="02040503050406030204" pitchFamily="18" charset="0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b="1" i="1" dirty="0">
                  <a:latin typeface="Cambria Math" panose="02040503050406030204" pitchFamily="18" charset="0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b="1" i="1" dirty="0" smtClean="0">
                  <a:latin typeface="Cambria Math" panose="02040503050406030204" pitchFamily="18" charset="0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𝟔𝟓𝟎</m:t>
                        </m:r>
                      </m:e>
                    </m:d>
                  </m:oMath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</a:p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00" y="682983"/>
                <a:ext cx="1791615" cy="2535309"/>
              </a:xfrm>
              <a:prstGeom prst="rect">
                <a:avLst/>
              </a:prstGeom>
              <a:blipFill>
                <a:blip r:embed="rId4"/>
                <a:stretch>
                  <a:fillRect l="-4082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254578" y="1507253"/>
            <a:ext cx="0" cy="933533"/>
          </a:xfrm>
          <a:prstGeom prst="line">
            <a:avLst/>
          </a:prstGeom>
          <a:ln w="127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89558" y="1089025"/>
            <a:ext cx="0" cy="1346737"/>
          </a:xfrm>
          <a:prstGeom prst="line">
            <a:avLst/>
          </a:prstGeom>
          <a:ln w="127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96033" y="936625"/>
            <a:ext cx="0" cy="1499137"/>
          </a:xfrm>
          <a:prstGeom prst="line">
            <a:avLst/>
          </a:prstGeom>
          <a:ln w="127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90444" y="2392645"/>
            <a:ext cx="3366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pc="-55" dirty="0" smtClean="0">
                <a:solidFill>
                  <a:srgbClr val="FF00FF"/>
                </a:solidFill>
                <a:latin typeface="+mj-lt"/>
                <a:cs typeface="Trebuchet MS"/>
              </a:rPr>
              <a:t>320</a:t>
            </a:r>
            <a:endParaRPr lang="en-US" sz="1200" dirty="0">
              <a:solidFill>
                <a:srgbClr val="FF00FF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15375" y="2392645"/>
            <a:ext cx="3366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pc="-55" dirty="0" smtClean="0">
                <a:solidFill>
                  <a:srgbClr val="FF00FF"/>
                </a:solidFill>
                <a:latin typeface="+mj-lt"/>
                <a:cs typeface="Trebuchet MS"/>
              </a:rPr>
              <a:t>580</a:t>
            </a:r>
            <a:endParaRPr lang="en-US" sz="1200" dirty="0">
              <a:solidFill>
                <a:srgbClr val="FF00FF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11801" y="2392645"/>
            <a:ext cx="3366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pc="-55" dirty="0" smtClean="0">
                <a:solidFill>
                  <a:srgbClr val="FF00FF"/>
                </a:solidFill>
                <a:latin typeface="+mj-lt"/>
                <a:cs typeface="Trebuchet MS"/>
              </a:rPr>
              <a:t>650</a:t>
            </a:r>
            <a:endParaRPr lang="en-US" sz="1200" dirty="0">
              <a:solidFill>
                <a:srgbClr val="FF00FF"/>
              </a:solidFill>
              <a:latin typeface="+mj-lt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929473" y="1502092"/>
            <a:ext cx="1325105" cy="0"/>
          </a:xfrm>
          <a:prstGeom prst="line">
            <a:avLst/>
          </a:prstGeom>
          <a:ln w="127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39429" y="1080061"/>
            <a:ext cx="2350130" cy="0"/>
          </a:xfrm>
          <a:prstGeom prst="line">
            <a:avLst/>
          </a:prstGeom>
          <a:ln w="127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939521" y="924311"/>
            <a:ext cx="2651489" cy="0"/>
          </a:xfrm>
          <a:prstGeom prst="line">
            <a:avLst/>
          </a:prstGeom>
          <a:ln w="12700">
            <a:solidFill>
              <a:srgbClr val="FF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203457" y="1355513"/>
                <a:ext cx="1670959" cy="426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𝟏𝟕𝟒𝟎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𝟑𝟐𝟎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100" b="1" i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𝟒𝟒𝟐𝟖</m:t>
                      </m:r>
                    </m:oMath>
                  </m:oMathPara>
                </a14:m>
                <a:endParaRPr lang="en-US" sz="1100" b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457" y="1355513"/>
                <a:ext cx="1670959" cy="426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203457" y="2117958"/>
                <a:ext cx="1670959" cy="426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𝟏𝟕𝟒𝟎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𝟓𝟖𝟎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𝟔𝟔𝟏𝟐</m:t>
                      </m:r>
                    </m:oMath>
                  </m:oMathPara>
                </a14:m>
                <a:endParaRPr lang="en-US" sz="1100" b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457" y="2117958"/>
                <a:ext cx="1670959" cy="4269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203457" y="2805581"/>
                <a:ext cx="1670959" cy="426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𝟏𝟕𝟒𝟎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𝟔𝟓𝟎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𝟕𝟐𝟎𝟎</m:t>
                      </m:r>
                    </m:oMath>
                  </m:oMathPara>
                </a14:m>
                <a:endParaRPr lang="en-US" sz="1100" b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457" y="2805581"/>
                <a:ext cx="1670959" cy="4269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371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1" grpId="0"/>
      <p:bldP spid="32" grpId="0"/>
      <p:bldP spid="3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ZA" sz="1400" b="1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THE END</a:t>
            </a:r>
            <a:endParaRPr lang="en-US" sz="1400" b="1" spc="-40" dirty="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Of Linear Regression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661671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3163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>
                <a:solidFill>
                  <a:srgbClr val="EF6C00"/>
                </a:solidFill>
                <a:latin typeface="Trebuchet MS"/>
                <a:cs typeface="Trebuchet MS"/>
              </a:rPr>
              <a:t>Model </a:t>
            </a: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Representation - Summary</a:t>
            </a:r>
            <a:endParaRPr sz="1400" dirty="0">
              <a:solidFill>
                <a:srgbClr val="EF6C00"/>
              </a:solidFill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>
              <a:xfrm>
                <a:off x="329285" y="497292"/>
                <a:ext cx="5373015" cy="2158283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We need to fit a line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) onto the housing data (price versus size)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line is determined by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Once we have an appropriate line, we can make price predictions on any unknown values in future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will determine how well the line fits the training data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Very important: the parameter values also determine how accurate future price predictions based on size may be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This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is a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simple / univariate linear regression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problem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Golden question: How do we determine 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to use??</a:t>
                </a:r>
              </a:p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497292"/>
                <a:ext cx="5373015" cy="2158283"/>
              </a:xfrm>
              <a:prstGeom prst="rect">
                <a:avLst/>
              </a:prstGeom>
              <a:blipFill>
                <a:blip r:embed="rId2"/>
                <a:stretch>
                  <a:fillRect l="-1249" t="-1977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7489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Simple Linear Regression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Cost Function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3797300" y="2079625"/>
            <a:ext cx="1934528" cy="108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Simple (Univariate)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Cost Function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Gradient Descent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Formulation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Algorithm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Application to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83921101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329906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Cost Function - Formulation </a:t>
            </a:r>
            <a:endParaRPr lang="ar-A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2409125"/>
                <a:ext cx="5422731" cy="350096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Given the points in the training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,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such that the line’s predicted prices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) are “close” to the each actual price (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)</a:t>
                </a: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2409125"/>
                <a:ext cx="5422731" cy="350096"/>
              </a:xfrm>
              <a:prstGeom prst="rect">
                <a:avLst/>
              </a:prstGeom>
              <a:blipFill>
                <a:blip r:embed="rId2"/>
                <a:stretch>
                  <a:fillRect l="-1236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135887" y="403225"/>
            <a:ext cx="1593037" cy="1600067"/>
            <a:chOff x="451663" y="555626"/>
            <a:chExt cx="1593037" cy="160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451663" y="555626"/>
              <a:ext cx="1593037" cy="1600067"/>
              <a:chOff x="451663" y="555626"/>
              <a:chExt cx="1593037" cy="1600067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51663" y="555626"/>
                <a:ext cx="1593037" cy="1600067"/>
                <a:chOff x="3757181" y="1994903"/>
                <a:chExt cx="1593037" cy="1329978"/>
              </a:xfrm>
            </p:grpSpPr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4155510" y="1994903"/>
                  <a:ext cx="0" cy="9160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4155510" y="2901057"/>
                  <a:ext cx="119470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442172" y="3047882"/>
                      <a:ext cx="558166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Size </a:t>
                      </a:r>
                      <a14:m>
                        <m:oMath xmlns:m="http://schemas.openxmlformats.org/officeDocument/2006/math"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6" name="Rectangle 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2172" y="3047882"/>
                      <a:ext cx="558166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099" t="-18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ectangle 36"/>
                    <p:cNvSpPr/>
                    <p:nvPr/>
                  </p:nvSpPr>
                  <p:spPr>
                    <a:xfrm rot="16200000">
                      <a:off x="3637005" y="2347318"/>
                      <a:ext cx="51735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Price </a:t>
                      </a:r>
                      <a14:m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7" name="Rectangle 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637005" y="2347318"/>
                      <a:ext cx="517351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ectangle 37"/>
                <p:cNvSpPr/>
                <p:nvPr/>
              </p:nvSpPr>
              <p:spPr>
                <a:xfrm>
                  <a:off x="3906134" y="2570597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3906134" y="2337864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3906134" y="210519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28060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4558152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4850330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944039" y="953294"/>
                <a:ext cx="920639" cy="535199"/>
                <a:chOff x="4307526" y="2153707"/>
                <a:chExt cx="920639" cy="535199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4438038" y="2473896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4307526" y="2626803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540949" y="258277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4697921" y="221632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4603052" y="2414595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4896327" y="2313363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058307" y="2153707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166062" y="2261879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798344" y="816603"/>
              <a:ext cx="99546" cy="565758"/>
              <a:chOff x="798344" y="816603"/>
              <a:chExt cx="99546" cy="56575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798344" y="138236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798344" y="816603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798344" y="109251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338708" y="1368087"/>
              <a:ext cx="99546" cy="565758"/>
              <a:chOff x="2806700" y="947441"/>
              <a:chExt cx="99546" cy="56575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V="1">
                <a:off x="2806700" y="1513199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806700" y="94744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806700" y="1223355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628263" y="862996"/>
            <a:ext cx="1026041" cy="441537"/>
            <a:chOff x="1475859" y="1271303"/>
            <a:chExt cx="1026041" cy="44153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475859" y="1502138"/>
              <a:ext cx="1026041" cy="0"/>
            </a:xfrm>
            <a:prstGeom prst="line">
              <a:avLst/>
            </a:prstGeom>
            <a:ln w="28575" cap="rnd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505273" y="1514988"/>
              <a:ext cx="0" cy="197852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893893" y="1301628"/>
              <a:ext cx="0" cy="197852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3" idx="4"/>
            </p:cNvCxnSpPr>
            <p:nvPr/>
          </p:nvCxnSpPr>
          <p:spPr>
            <a:xfrm flipH="1">
              <a:off x="2363793" y="1379475"/>
              <a:ext cx="1654" cy="122545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2" idx="4"/>
            </p:cNvCxnSpPr>
            <p:nvPr/>
          </p:nvCxnSpPr>
          <p:spPr>
            <a:xfrm flipH="1">
              <a:off x="2256744" y="1271303"/>
              <a:ext cx="948" cy="228177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1" idx="0"/>
            </p:cNvCxnSpPr>
            <p:nvPr/>
          </p:nvCxnSpPr>
          <p:spPr>
            <a:xfrm flipH="1">
              <a:off x="2093118" y="1368856"/>
              <a:ext cx="2594" cy="130624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28" idx="0"/>
            </p:cNvCxnSpPr>
            <p:nvPr/>
          </p:nvCxnSpPr>
          <p:spPr>
            <a:xfrm flipH="1">
              <a:off x="1740334" y="1512104"/>
              <a:ext cx="0" cy="126163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26" idx="4"/>
            </p:cNvCxnSpPr>
            <p:nvPr/>
          </p:nvCxnSpPr>
          <p:spPr>
            <a:xfrm>
              <a:off x="1635791" y="1512104"/>
              <a:ext cx="1632" cy="79388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35313" y="403225"/>
            <a:ext cx="1593037" cy="1600067"/>
            <a:chOff x="451663" y="555626"/>
            <a:chExt cx="1593037" cy="1600067"/>
          </a:xfrm>
        </p:grpSpPr>
        <p:grpSp>
          <p:nvGrpSpPr>
            <p:cNvPr id="70" name="Group 69"/>
            <p:cNvGrpSpPr/>
            <p:nvPr/>
          </p:nvGrpSpPr>
          <p:grpSpPr>
            <a:xfrm>
              <a:off x="451663" y="555626"/>
              <a:ext cx="1593037" cy="1600067"/>
              <a:chOff x="451663" y="555626"/>
              <a:chExt cx="1593037" cy="1600067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451663" y="555626"/>
                <a:ext cx="1593037" cy="1600067"/>
                <a:chOff x="3757181" y="1994903"/>
                <a:chExt cx="1593037" cy="1329978"/>
              </a:xfrm>
            </p:grpSpPr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4155510" y="1994903"/>
                  <a:ext cx="0" cy="9160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>
                  <a:off x="4155510" y="2901057"/>
                  <a:ext cx="119470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Rectangle 90"/>
                    <p:cNvSpPr/>
                    <p:nvPr/>
                  </p:nvSpPr>
                  <p:spPr>
                    <a:xfrm>
                      <a:off x="4442172" y="3047882"/>
                      <a:ext cx="558166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Size </a:t>
                      </a:r>
                      <a14:m>
                        <m:oMath xmlns:m="http://schemas.openxmlformats.org/officeDocument/2006/math"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91" name="Rectangle 9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2172" y="3047882"/>
                      <a:ext cx="55816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18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Rectangle 91"/>
                    <p:cNvSpPr/>
                    <p:nvPr/>
                  </p:nvSpPr>
                  <p:spPr>
                    <a:xfrm rot="16200000">
                      <a:off x="3637005" y="2347318"/>
                      <a:ext cx="51735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Price </a:t>
                      </a:r>
                      <a14:m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92" name="Rectangle 9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637005" y="2347318"/>
                      <a:ext cx="517351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3" name="Rectangle 92"/>
                <p:cNvSpPr/>
                <p:nvPr/>
              </p:nvSpPr>
              <p:spPr>
                <a:xfrm>
                  <a:off x="3906134" y="2570597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906134" y="2337864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906134" y="210519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428060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4558152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4850330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944039" y="953294"/>
                <a:ext cx="920639" cy="535199"/>
                <a:chOff x="4307526" y="2153707"/>
                <a:chExt cx="920639" cy="535199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4438038" y="2473896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4307526" y="2626803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4540949" y="258277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697921" y="221632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4603052" y="2414595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4896327" y="2313363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5058307" y="2153707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5166062" y="2261879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798344" y="816603"/>
              <a:ext cx="99546" cy="565758"/>
              <a:chOff x="798344" y="816603"/>
              <a:chExt cx="99546" cy="565758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 flipV="1">
                <a:off x="798344" y="138236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V="1">
                <a:off x="798344" y="816603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798344" y="109251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/>
            <p:cNvGrpSpPr/>
            <p:nvPr/>
          </p:nvGrpSpPr>
          <p:grpSpPr>
            <a:xfrm rot="5400000">
              <a:off x="1338708" y="1368087"/>
              <a:ext cx="99546" cy="565758"/>
              <a:chOff x="2806700" y="947441"/>
              <a:chExt cx="99546" cy="565758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 flipV="1">
                <a:off x="2806700" y="1513199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2806700" y="94744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2806700" y="1223355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/>
          <p:cNvGrpSpPr/>
          <p:nvPr/>
        </p:nvGrpSpPr>
        <p:grpSpPr>
          <a:xfrm>
            <a:off x="2527689" y="475003"/>
            <a:ext cx="901641" cy="829530"/>
            <a:chOff x="1475859" y="883310"/>
            <a:chExt cx="901641" cy="829530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1475859" y="883310"/>
              <a:ext cx="901641" cy="618829"/>
            </a:xfrm>
            <a:prstGeom prst="line">
              <a:avLst/>
            </a:prstGeom>
            <a:ln w="28575" cap="rnd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505273" y="1499480"/>
              <a:ext cx="0" cy="213360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893893" y="1209200"/>
              <a:ext cx="0" cy="92428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8" idx="4"/>
            </p:cNvCxnSpPr>
            <p:nvPr/>
          </p:nvCxnSpPr>
          <p:spPr>
            <a:xfrm flipV="1">
              <a:off x="2365447" y="884673"/>
              <a:ext cx="0" cy="494802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4"/>
            </p:cNvCxnSpPr>
            <p:nvPr/>
          </p:nvCxnSpPr>
          <p:spPr>
            <a:xfrm flipV="1">
              <a:off x="2257692" y="962625"/>
              <a:ext cx="0" cy="308678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6" idx="0"/>
            </p:cNvCxnSpPr>
            <p:nvPr/>
          </p:nvCxnSpPr>
          <p:spPr>
            <a:xfrm flipV="1">
              <a:off x="2095712" y="1082726"/>
              <a:ext cx="0" cy="286130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3" idx="0"/>
            </p:cNvCxnSpPr>
            <p:nvPr/>
          </p:nvCxnSpPr>
          <p:spPr>
            <a:xfrm>
              <a:off x="1740334" y="1317372"/>
              <a:ext cx="0" cy="320895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81" idx="4"/>
            </p:cNvCxnSpPr>
            <p:nvPr/>
          </p:nvCxnSpPr>
          <p:spPr>
            <a:xfrm>
              <a:off x="1636607" y="1399907"/>
              <a:ext cx="816" cy="191585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endCxn id="85" idx="0"/>
            </p:cNvCxnSpPr>
            <p:nvPr/>
          </p:nvCxnSpPr>
          <p:spPr>
            <a:xfrm>
              <a:off x="1802436" y="1274964"/>
              <a:ext cx="1" cy="195124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949700" y="403225"/>
            <a:ext cx="1593037" cy="1600067"/>
            <a:chOff x="451663" y="555626"/>
            <a:chExt cx="1593037" cy="1600067"/>
          </a:xfrm>
        </p:grpSpPr>
        <p:grpSp>
          <p:nvGrpSpPr>
            <p:cNvPr id="123" name="Group 122"/>
            <p:cNvGrpSpPr/>
            <p:nvPr/>
          </p:nvGrpSpPr>
          <p:grpSpPr>
            <a:xfrm>
              <a:off x="451663" y="555626"/>
              <a:ext cx="1593037" cy="1600067"/>
              <a:chOff x="451663" y="555626"/>
              <a:chExt cx="1593037" cy="1600067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451663" y="555626"/>
                <a:ext cx="1593037" cy="1600067"/>
                <a:chOff x="3757181" y="1994903"/>
                <a:chExt cx="1593037" cy="1329978"/>
              </a:xfrm>
            </p:grpSpPr>
            <p:cxnSp>
              <p:nvCxnSpPr>
                <p:cNvPr id="142" name="Straight Arrow Connector 141"/>
                <p:cNvCxnSpPr/>
                <p:nvPr/>
              </p:nvCxnSpPr>
              <p:spPr>
                <a:xfrm flipV="1">
                  <a:off x="4155510" y="1994903"/>
                  <a:ext cx="0" cy="9160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/>
                <p:cNvCxnSpPr/>
                <p:nvPr/>
              </p:nvCxnSpPr>
              <p:spPr>
                <a:xfrm>
                  <a:off x="4155510" y="2901057"/>
                  <a:ext cx="119470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Rectangle 143"/>
                    <p:cNvSpPr/>
                    <p:nvPr/>
                  </p:nvSpPr>
                  <p:spPr>
                    <a:xfrm>
                      <a:off x="4442172" y="3047882"/>
                      <a:ext cx="558166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Size </a:t>
                      </a:r>
                      <a14:m>
                        <m:oMath xmlns:m="http://schemas.openxmlformats.org/officeDocument/2006/math"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44" name="Rectangle 14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2172" y="3047882"/>
                      <a:ext cx="55816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18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Rectangle 144"/>
                    <p:cNvSpPr/>
                    <p:nvPr/>
                  </p:nvSpPr>
                  <p:spPr>
                    <a:xfrm rot="16200000">
                      <a:off x="3637005" y="2347318"/>
                      <a:ext cx="51735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Price </a:t>
                      </a:r>
                      <a14:m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45" name="Rectangle 14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637005" y="2347318"/>
                      <a:ext cx="517351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222" r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6" name="Rectangle 145"/>
                <p:cNvSpPr/>
                <p:nvPr/>
              </p:nvSpPr>
              <p:spPr>
                <a:xfrm>
                  <a:off x="3906134" y="2570597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906134" y="2337864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906134" y="210519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428060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4558152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4850330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944039" y="953294"/>
                <a:ext cx="920639" cy="535199"/>
                <a:chOff x="4307526" y="2153707"/>
                <a:chExt cx="920639" cy="535199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4438038" y="2473896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307526" y="2626803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540949" y="258277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4697921" y="221632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4603052" y="2414595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/>
                <p:cNvSpPr/>
                <p:nvPr/>
              </p:nvSpPr>
              <p:spPr>
                <a:xfrm>
                  <a:off x="4896327" y="2313363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5058307" y="2153707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/>
                <p:cNvSpPr/>
                <p:nvPr/>
              </p:nvSpPr>
              <p:spPr>
                <a:xfrm>
                  <a:off x="5166062" y="2261879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4" name="Group 123"/>
            <p:cNvGrpSpPr/>
            <p:nvPr/>
          </p:nvGrpSpPr>
          <p:grpSpPr>
            <a:xfrm>
              <a:off x="798344" y="816603"/>
              <a:ext cx="99546" cy="565758"/>
              <a:chOff x="798344" y="816603"/>
              <a:chExt cx="99546" cy="565758"/>
            </a:xfrm>
          </p:grpSpPr>
          <p:cxnSp>
            <p:nvCxnSpPr>
              <p:cNvPr id="129" name="Straight Connector 128"/>
              <p:cNvCxnSpPr/>
              <p:nvPr/>
            </p:nvCxnSpPr>
            <p:spPr>
              <a:xfrm flipV="1">
                <a:off x="798344" y="138236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V="1">
                <a:off x="798344" y="816603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V="1">
                <a:off x="798344" y="109251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/>
            <p:nvPr/>
          </p:nvGrpSpPr>
          <p:grpSpPr>
            <a:xfrm rot="5400000">
              <a:off x="1338708" y="1368087"/>
              <a:ext cx="99546" cy="565758"/>
              <a:chOff x="2806700" y="947441"/>
              <a:chExt cx="99546" cy="565758"/>
            </a:xfrm>
          </p:grpSpPr>
          <p:cxnSp>
            <p:nvCxnSpPr>
              <p:cNvPr id="126" name="Straight Connector 125"/>
              <p:cNvCxnSpPr/>
              <p:nvPr/>
            </p:nvCxnSpPr>
            <p:spPr>
              <a:xfrm flipV="1">
                <a:off x="2806700" y="1513199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2806700" y="94744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2806700" y="1223355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>
            <a:off x="4479839" y="680473"/>
            <a:ext cx="901641" cy="618829"/>
            <a:chOff x="1513622" y="1088780"/>
            <a:chExt cx="901641" cy="618829"/>
          </a:xfrm>
        </p:grpSpPr>
        <p:cxnSp>
          <p:nvCxnSpPr>
            <p:cNvPr id="114" name="Straight Connector 113"/>
            <p:cNvCxnSpPr/>
            <p:nvPr/>
          </p:nvCxnSpPr>
          <p:spPr>
            <a:xfrm flipV="1">
              <a:off x="1513622" y="1088780"/>
              <a:ext cx="901641" cy="618829"/>
            </a:xfrm>
            <a:prstGeom prst="line">
              <a:avLst/>
            </a:prstGeom>
            <a:ln w="28575" cap="rnd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893893" y="1301628"/>
              <a:ext cx="0" cy="143115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41" idx="4"/>
            </p:cNvCxnSpPr>
            <p:nvPr/>
          </p:nvCxnSpPr>
          <p:spPr>
            <a:xfrm flipV="1">
              <a:off x="2365447" y="1122798"/>
              <a:ext cx="0" cy="256677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39" idx="0"/>
            </p:cNvCxnSpPr>
            <p:nvPr/>
          </p:nvCxnSpPr>
          <p:spPr>
            <a:xfrm flipV="1">
              <a:off x="2095712" y="1305678"/>
              <a:ext cx="0" cy="63178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endCxn id="136" idx="0"/>
            </p:cNvCxnSpPr>
            <p:nvPr/>
          </p:nvCxnSpPr>
          <p:spPr>
            <a:xfrm>
              <a:off x="1740334" y="1545708"/>
              <a:ext cx="0" cy="92559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endCxn id="134" idx="4"/>
            </p:cNvCxnSpPr>
            <p:nvPr/>
          </p:nvCxnSpPr>
          <p:spPr>
            <a:xfrm flipV="1">
              <a:off x="1637423" y="1591492"/>
              <a:ext cx="0" cy="32321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13629" y="1899233"/>
                <a:ext cx="10613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= 1.5;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0</a:t>
                </a:r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29" y="1899233"/>
                <a:ext cx="1061316" cy="261610"/>
              </a:xfrm>
              <a:prstGeom prst="rect">
                <a:avLst/>
              </a:prstGeom>
              <a:blipFill>
                <a:blip r:embed="rId8"/>
                <a:stretch>
                  <a:fillRect t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648327" y="2071643"/>
                <a:ext cx="98591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27" y="2071643"/>
                <a:ext cx="98591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/>
              <p:cNvSpPr txBox="1"/>
              <p:nvPr/>
            </p:nvSpPr>
            <p:spPr>
              <a:xfrm>
                <a:off x="2537677" y="1899233"/>
                <a:ext cx="95038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= 1;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1</a:t>
                </a:r>
              </a:p>
            </p:txBody>
          </p:sp>
        </mc:Choice>
        <mc:Fallback xmlns=""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677" y="1899233"/>
                <a:ext cx="950388" cy="261610"/>
              </a:xfrm>
              <a:prstGeom prst="rect">
                <a:avLst/>
              </a:prstGeom>
              <a:blipFill>
                <a:blip r:embed="rId10"/>
                <a:stretch>
                  <a:fillRect t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/>
              <p:cNvSpPr/>
              <p:nvPr/>
            </p:nvSpPr>
            <p:spPr>
              <a:xfrm>
                <a:off x="2443703" y="2071643"/>
                <a:ext cx="112928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62" name="Rectangle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703" y="2071643"/>
                <a:ext cx="112928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4381378" y="1899233"/>
                <a:ext cx="11722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= 0.5;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0.5</a:t>
                </a: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378" y="1899233"/>
                <a:ext cx="1172244" cy="261610"/>
              </a:xfrm>
              <a:prstGeom prst="rect">
                <a:avLst/>
              </a:prstGeom>
              <a:blipFill>
                <a:blip r:embed="rId12"/>
                <a:stretch>
                  <a:fillRect t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/>
              <p:cNvSpPr/>
              <p:nvPr/>
            </p:nvSpPr>
            <p:spPr>
              <a:xfrm>
                <a:off x="4226700" y="2071643"/>
                <a:ext cx="145847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64" name="Rectangle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00" y="2071643"/>
                <a:ext cx="145847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276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2248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Cost Function - Formulation </a:t>
            </a:r>
            <a:endParaRPr lang="ar-A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2353208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Given the points in the training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,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such that the line’s predicted prices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) are “close” to the each actual price (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)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Compute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for all the data points: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Add/sum the distances up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353208"/>
              </a:xfrm>
              <a:prstGeom prst="rect">
                <a:avLst/>
              </a:prstGeom>
              <a:blipFill>
                <a:blip r:embed="rId2"/>
                <a:stretch>
                  <a:fillRect l="-1236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84184" y="1349412"/>
                <a:ext cx="2428998" cy="283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11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dirty="0" smtClean="0"/>
                  <a:t>  for all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 smtClean="0"/>
                  <a:t> from 1 to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100" dirty="0" smtClean="0"/>
                  <a:t> </a:t>
                </a:r>
                <a:endParaRPr lang="en-US" sz="11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84" y="1349412"/>
                <a:ext cx="2428998" cy="283411"/>
              </a:xfrm>
              <a:prstGeom prst="rect">
                <a:avLst/>
              </a:prstGeom>
              <a:blipFill>
                <a:blip r:embed="rId3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58900" y="2172971"/>
                <a:ext cx="1329595" cy="462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00" y="2172971"/>
                <a:ext cx="1329595" cy="462114"/>
              </a:xfrm>
              <a:prstGeom prst="rect">
                <a:avLst/>
              </a:prstGeom>
              <a:blipFill>
                <a:blip r:embed="rId4"/>
                <a:stretch>
                  <a:fillRect l="-38991" t="-122368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45871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2248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Cost Function - Formulation </a:t>
            </a:r>
            <a:endParaRPr lang="ar-A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217110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Similar to adding/summing the </a:t>
                </a:r>
                <a:r>
                  <a:rPr lang="en-US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squares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of the distances up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Similar to adding/summing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squares of the distances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up and dividing by the number of points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to get the total </a:t>
                </a:r>
                <a:r>
                  <a:rPr lang="en-US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average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square distance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Similar to multiplying by a half to get </a:t>
                </a:r>
                <a:r>
                  <a:rPr lang="en-US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half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the total average square distance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171107"/>
              </a:xfrm>
              <a:prstGeom prst="rect">
                <a:avLst/>
              </a:prstGeom>
              <a:blipFill>
                <a:blip r:embed="rId2"/>
                <a:stretch>
                  <a:fillRect l="-1236" t="-1966" b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16100" y="708025"/>
                <a:ext cx="1329595" cy="462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00" y="708025"/>
                <a:ext cx="1329595" cy="462114"/>
              </a:xfrm>
              <a:prstGeom prst="rect">
                <a:avLst/>
              </a:prstGeom>
              <a:blipFill>
                <a:blip r:embed="rId3"/>
                <a:stretch>
                  <a:fillRect l="-38073" t="-122368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16100" y="1774825"/>
                <a:ext cx="1447704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00" y="1774825"/>
                <a:ext cx="1447704" cy="461280"/>
              </a:xfrm>
              <a:prstGeom prst="rect">
                <a:avLst/>
              </a:prstGeom>
              <a:blipFill>
                <a:blip r:embed="rId4"/>
                <a:stretch>
                  <a:fillRect l="-25738" t="-122368" r="-422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816100" y="2629049"/>
            <a:ext cx="3612214" cy="521456"/>
            <a:chOff x="1816100" y="2629049"/>
            <a:chExt cx="3612214" cy="521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816100" y="2689225"/>
                  <a:ext cx="1517467" cy="4612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m:rPr>
                                <m:brk m:alnAt="23"/>
                              </m:r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1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1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sz="11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1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sz="11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6100" y="2689225"/>
                  <a:ext cx="1517467" cy="461280"/>
                </a:xfrm>
                <a:prstGeom prst="rect">
                  <a:avLst/>
                </a:prstGeom>
                <a:blipFill>
                  <a:blip r:embed="rId5"/>
                  <a:stretch>
                    <a:fillRect l="-19679" t="-122368" r="-402" b="-18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eeform 10"/>
            <p:cNvSpPr/>
            <p:nvPr/>
          </p:nvSpPr>
          <p:spPr>
            <a:xfrm rot="17274819">
              <a:off x="3392693" y="2690446"/>
              <a:ext cx="253340" cy="308628"/>
            </a:xfrm>
            <a:custGeom>
              <a:avLst/>
              <a:gdLst>
                <a:gd name="connsiteX0" fmla="*/ 264160 w 264160"/>
                <a:gd name="connsiteY0" fmla="*/ 264160 h 264160"/>
                <a:gd name="connsiteX1" fmla="*/ 218440 w 264160"/>
                <a:gd name="connsiteY1" fmla="*/ 111760 h 264160"/>
                <a:gd name="connsiteX2" fmla="*/ 91440 w 264160"/>
                <a:gd name="connsiteY2" fmla="*/ 182880 h 264160"/>
                <a:gd name="connsiteX3" fmla="*/ 0 w 264160"/>
                <a:gd name="connsiteY3" fmla="*/ 0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160">
                  <a:moveTo>
                    <a:pt x="264160" y="264160"/>
                  </a:moveTo>
                  <a:cubicBezTo>
                    <a:pt x="255693" y="194733"/>
                    <a:pt x="247227" y="125307"/>
                    <a:pt x="218440" y="111760"/>
                  </a:cubicBezTo>
                  <a:cubicBezTo>
                    <a:pt x="189653" y="98213"/>
                    <a:pt x="127847" y="201507"/>
                    <a:pt x="91440" y="182880"/>
                  </a:cubicBezTo>
                  <a:cubicBezTo>
                    <a:pt x="55033" y="164253"/>
                    <a:pt x="27516" y="82126"/>
                    <a:pt x="0" y="0"/>
                  </a:cubicBezTo>
                </a:path>
              </a:pathLst>
            </a:cu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616600" y="2629049"/>
              <a:ext cx="18117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The smaller this is, the better the line fits</a:t>
              </a:r>
            </a:p>
            <a:p>
              <a:r>
                <a:rPr lang="en-US" sz="800" spc="-55" dirty="0" smtClean="0">
                  <a:solidFill>
                    <a:srgbClr val="35444F"/>
                  </a:solidFill>
                  <a:latin typeface="Trebuchet MS"/>
                </a:rPr>
                <a:t>The larger this is, the worse the line fits</a:t>
              </a:r>
            </a:p>
            <a:p>
              <a:r>
                <a:rPr lang="en-US" sz="800" spc="-55" dirty="0" smtClean="0">
                  <a:solidFill>
                    <a:srgbClr val="35444F"/>
                  </a:solidFill>
                  <a:latin typeface="Trebuchet MS"/>
                </a:rPr>
                <a:t>This is the “cost function”</a:t>
              </a:r>
              <a:endParaRPr lang="en-US" sz="800" dirty="0"/>
            </a:p>
          </p:txBody>
        </p:sp>
      </p:grpSp>
      <p:sp>
        <p:nvSpPr>
          <p:cNvPr id="12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2036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2248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Cost Function - Formulation </a:t>
            </a:r>
            <a:endParaRPr lang="ar-A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3276538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Similar to multiplying by a half to get </a:t>
                </a:r>
                <a:r>
                  <a:rPr lang="en-US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half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the total average square distance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Remember that: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So actually: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So the cost function (how well the line fits the data) depends directly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In mathematical terms: it is a “function”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3276538"/>
              </a:xfrm>
              <a:prstGeom prst="rect">
                <a:avLst/>
              </a:prstGeom>
              <a:blipFill>
                <a:blip r:embed="rId2"/>
                <a:stretch>
                  <a:fillRect l="-1236" t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16100" y="692001"/>
                <a:ext cx="1517467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00" y="692001"/>
                <a:ext cx="1517467" cy="461280"/>
              </a:xfrm>
              <a:prstGeom prst="rect">
                <a:avLst/>
              </a:prstGeom>
              <a:blipFill>
                <a:blip r:embed="rId3"/>
                <a:stretch>
                  <a:fillRect l="-19679" t="-125333" r="-402" b="-18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 rot="17274819">
            <a:off x="3392693" y="693222"/>
            <a:ext cx="253340" cy="308628"/>
          </a:xfrm>
          <a:custGeom>
            <a:avLst/>
            <a:gdLst>
              <a:gd name="connsiteX0" fmla="*/ 264160 w 264160"/>
              <a:gd name="connsiteY0" fmla="*/ 264160 h 264160"/>
              <a:gd name="connsiteX1" fmla="*/ 218440 w 264160"/>
              <a:gd name="connsiteY1" fmla="*/ 111760 h 264160"/>
              <a:gd name="connsiteX2" fmla="*/ 91440 w 264160"/>
              <a:gd name="connsiteY2" fmla="*/ 182880 h 264160"/>
              <a:gd name="connsiteX3" fmla="*/ 0 w 264160"/>
              <a:gd name="connsiteY3" fmla="*/ 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160" h="264160">
                <a:moveTo>
                  <a:pt x="264160" y="264160"/>
                </a:moveTo>
                <a:cubicBezTo>
                  <a:pt x="255693" y="194733"/>
                  <a:pt x="247227" y="125307"/>
                  <a:pt x="218440" y="111760"/>
                </a:cubicBezTo>
                <a:cubicBezTo>
                  <a:pt x="189653" y="98213"/>
                  <a:pt x="127847" y="201507"/>
                  <a:pt x="91440" y="182880"/>
                </a:cubicBezTo>
                <a:cubicBezTo>
                  <a:pt x="55033" y="164253"/>
                  <a:pt x="27516" y="82126"/>
                  <a:pt x="0" y="0"/>
                </a:cubicBezTo>
              </a:path>
            </a:pathLst>
          </a:custGeom>
          <a:noFill/>
          <a:ln w="95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16600" y="631825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The smaller this is, the better the line fits</a:t>
            </a:r>
          </a:p>
          <a:p>
            <a:r>
              <a:rPr lang="en-US" sz="800" spc="-55" dirty="0" smtClean="0">
                <a:solidFill>
                  <a:srgbClr val="35444F"/>
                </a:solidFill>
                <a:latin typeface="Trebuchet MS"/>
              </a:rPr>
              <a:t>The larger this is, the worse the line fits</a:t>
            </a:r>
          </a:p>
          <a:p>
            <a:r>
              <a:rPr lang="en-US" sz="800" spc="-55" dirty="0" smtClean="0">
                <a:solidFill>
                  <a:srgbClr val="35444F"/>
                </a:solidFill>
                <a:latin typeface="Trebuchet MS"/>
              </a:rPr>
              <a:t>This is the “cost function”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08689" y="1502092"/>
                <a:ext cx="133228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89" y="1502092"/>
                <a:ext cx="1332288" cy="261610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16100" y="1962590"/>
                <a:ext cx="1709379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00" y="1962590"/>
                <a:ext cx="1709379" cy="461280"/>
              </a:xfrm>
              <a:prstGeom prst="rect">
                <a:avLst/>
              </a:prstGeom>
              <a:blipFill>
                <a:blip r:embed="rId5"/>
                <a:stretch>
                  <a:fillRect l="-17500" t="-123684" r="-714" b="-18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4142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2248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Cost Function - Formulation </a:t>
            </a:r>
            <a:endParaRPr lang="ar-A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145552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So the cost function (how well the line fits the data) depends directly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In mathematical terms: it is a “function”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Conventionally, the function is denoted as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Also known as the squared error function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1455527"/>
              </a:xfrm>
              <a:prstGeom prst="rect">
                <a:avLst/>
              </a:prstGeom>
              <a:blipFill>
                <a:blip r:embed="rId2"/>
                <a:stretch>
                  <a:fillRect l="-1236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80416" y="1230067"/>
                <a:ext cx="2268634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16" y="1230067"/>
                <a:ext cx="2268634" cy="461280"/>
              </a:xfrm>
              <a:prstGeom prst="rect">
                <a:avLst/>
              </a:prstGeom>
              <a:blipFill>
                <a:blip r:embed="rId3"/>
                <a:stretch>
                  <a:fillRect l="-1613" t="-125333" r="-269" b="-18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84460" y="2189235"/>
                <a:ext cx="2460545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1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60" y="2189235"/>
                <a:ext cx="2460545" cy="461280"/>
              </a:xfrm>
              <a:prstGeom prst="rect">
                <a:avLst/>
              </a:prstGeom>
              <a:blipFill>
                <a:blip r:embed="rId4"/>
                <a:stretch>
                  <a:fillRect l="-1485" t="-122368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58118" y="1794713"/>
            <a:ext cx="313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or</a:t>
            </a:r>
            <a:endParaRPr lang="en-US" sz="120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6470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2</a:t>
            </a:fld>
            <a:endParaRPr spc="-2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772" y="114129"/>
            <a:ext cx="1248728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pc="-50" dirty="0" smtClean="0"/>
              <a:t>Content – Part 1</a:t>
            </a:r>
            <a:endParaRPr spc="-50" dirty="0"/>
          </a:p>
        </p:txBody>
      </p:sp>
      <p:sp>
        <p:nvSpPr>
          <p:cNvPr id="5" name="object 4"/>
          <p:cNvSpPr txBox="1"/>
          <p:nvPr/>
        </p:nvSpPr>
        <p:spPr>
          <a:xfrm>
            <a:off x="338772" y="409458"/>
            <a:ext cx="4068128" cy="16837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Simple (Univariate)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Cost Function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Gradient Descent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Formulation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Algorithm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Application to Linear Regression</a:t>
            </a:r>
          </a:p>
          <a:p>
            <a:pPr marL="12700" lvl="0">
              <a:spcBef>
                <a:spcPts val="90"/>
              </a:spcBef>
            </a:pPr>
            <a:endParaRPr lang="en-US" sz="1400" kern="0" spc="-50" dirty="0" smtClean="0">
              <a:solidFill>
                <a:srgbClr val="EF6C00"/>
              </a:solidFill>
              <a:latin typeface="Trebuchet M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1260602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To choose 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for a given training set,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for which the cost function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has the smallest value i.e. minimize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Mathematically: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1260602"/>
              </a:xfrm>
              <a:prstGeom prst="rect">
                <a:avLst/>
              </a:prstGeom>
              <a:blipFill>
                <a:blip r:embed="rId3"/>
                <a:stretch>
                  <a:fillRect l="-1236" t="-3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1661" y="1165225"/>
                <a:ext cx="1214114" cy="242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661" y="1165225"/>
                <a:ext cx="1214114" cy="242118"/>
              </a:xfrm>
              <a:prstGeom prst="rect">
                <a:avLst/>
              </a:prstGeom>
              <a:blipFill>
                <a:blip r:embed="rId4"/>
                <a:stretch>
                  <a:fillRect l="-251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39121" y="2535519"/>
                <a:ext cx="2351220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lim>
                      </m:limLow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21" y="2535519"/>
                <a:ext cx="2351220" cy="461280"/>
              </a:xfrm>
              <a:prstGeom prst="rect">
                <a:avLst/>
              </a:prstGeom>
              <a:blipFill>
                <a:blip r:embed="rId5"/>
                <a:stretch>
                  <a:fillRect l="-1036" t="-123684" r="-259" b="-18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58118" y="2255481"/>
            <a:ext cx="313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89380" y="1739418"/>
                <a:ext cx="2882900" cy="5536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lim>
                      </m:limLow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380" y="1739418"/>
                <a:ext cx="2882900" cy="553613"/>
              </a:xfrm>
              <a:prstGeom prst="rect">
                <a:avLst/>
              </a:prstGeom>
              <a:blipFill>
                <a:blip r:embed="rId6"/>
                <a:stretch>
                  <a:fillRect t="-94505" b="-145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758118" y="1431971"/>
            <a:ext cx="313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or</a:t>
            </a:r>
            <a:endParaRPr lang="en-US" sz="1200" dirty="0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329285" y="114129"/>
            <a:ext cx="329906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Cost Function - Formulation 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9781105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/>
              <p:nvPr/>
            </p:nvSpPr>
            <p:spPr>
              <a:xfrm>
                <a:off x="329285" y="114129"/>
                <a:ext cx="4915815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>
                <a:defPPr>
                  <a:defRPr lang="en-US"/>
                </a:defPPr>
                <a:lvl1pPr marL="12700">
                  <a:lnSpc>
                    <a:spcPct val="100000"/>
                  </a:lnSpc>
                  <a:spcBef>
                    <a:spcPts val="120"/>
                  </a:spcBef>
                  <a:defRPr sz="1400">
                    <a:solidFill>
                      <a:srgbClr val="EF6C00"/>
                    </a:solidFill>
                    <a:latin typeface="Trebuchet MS"/>
                    <a:cs typeface="Trebuchet MS"/>
                  </a:defRPr>
                </a:lvl1pPr>
              </a:lstStyle>
              <a:p>
                <a:r>
                  <a:rPr lang="en-US" dirty="0" smtClean="0"/>
                  <a:t>Cost Function - Deciphering the Cost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US" spc="-55" dirty="0">
                  <a:solidFill>
                    <a:srgbClr val="35444F"/>
                  </a:solidFill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114129"/>
                <a:ext cx="4915815" cy="230832"/>
              </a:xfrm>
              <a:prstGeom prst="rect">
                <a:avLst/>
              </a:prstGeom>
              <a:blipFill>
                <a:blip r:embed="rId2"/>
                <a:stretch>
                  <a:fillRect l="-1985" t="-21053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03225"/>
                <a:ext cx="2603331" cy="2340384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To understand what minimizing the cost function means, let’s assume: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a line that passes through the origin (0,0), with changing gradients so: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03225"/>
                <a:ext cx="2603331" cy="2340384"/>
              </a:xfrm>
              <a:prstGeom prst="rect">
                <a:avLst/>
              </a:prstGeom>
              <a:blipFill>
                <a:blip r:embed="rId3"/>
                <a:stretch>
                  <a:fillRect l="-2576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1138854" y="770114"/>
                <a:ext cx="5454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= 0</a:t>
                </a:r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854" y="770114"/>
                <a:ext cx="545406" cy="261610"/>
              </a:xfrm>
              <a:prstGeom prst="rect">
                <a:avLst/>
              </a:prstGeom>
              <a:blipFill>
                <a:blip r:embed="rId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920041" y="1452908"/>
                <a:ext cx="10002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1" y="1452908"/>
                <a:ext cx="1000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596900" y="1774825"/>
            <a:ext cx="1593037" cy="1600067"/>
            <a:chOff x="3242004" y="551512"/>
            <a:chExt cx="1593037" cy="1600067"/>
          </a:xfrm>
        </p:grpSpPr>
        <p:grpSp>
          <p:nvGrpSpPr>
            <p:cNvPr id="152" name="Group 151"/>
            <p:cNvGrpSpPr/>
            <p:nvPr/>
          </p:nvGrpSpPr>
          <p:grpSpPr>
            <a:xfrm>
              <a:off x="3242004" y="551512"/>
              <a:ext cx="1593037" cy="1600067"/>
              <a:chOff x="983483" y="811532"/>
              <a:chExt cx="1593037" cy="1600067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983483" y="811532"/>
                <a:ext cx="1593037" cy="1600067"/>
                <a:chOff x="451663" y="555626"/>
                <a:chExt cx="1593037" cy="1600067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451663" y="555626"/>
                  <a:ext cx="1593037" cy="1600067"/>
                  <a:chOff x="3757181" y="1994903"/>
                  <a:chExt cx="1593037" cy="1329978"/>
                </a:xfrm>
              </p:grpSpPr>
              <p:cxnSp>
                <p:nvCxnSpPr>
                  <p:cNvPr id="188" name="Straight Arrow Connector 187"/>
                  <p:cNvCxnSpPr/>
                  <p:nvPr/>
                </p:nvCxnSpPr>
                <p:spPr>
                  <a:xfrm flipV="1">
                    <a:off x="4155510" y="1994903"/>
                    <a:ext cx="0" cy="91607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/>
                  <p:cNvCxnSpPr/>
                  <p:nvPr/>
                </p:nvCxnSpPr>
                <p:spPr>
                  <a:xfrm>
                    <a:off x="4155510" y="2901057"/>
                    <a:ext cx="1194708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0" name="Rectangle 189"/>
                      <p:cNvSpPr/>
                      <p:nvPr/>
                    </p:nvSpPr>
                    <p:spPr>
                      <a:xfrm>
                        <a:off x="4442172" y="3047882"/>
                        <a:ext cx="558166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200" spc="-55" dirty="0" smtClean="0">
                            <a:solidFill>
                              <a:srgbClr val="35444F"/>
                            </a:solidFill>
                            <a:latin typeface="Trebuchet MS"/>
                            <a:cs typeface="Trebuchet MS"/>
                          </a:rPr>
                          <a:t>Size </a:t>
                        </a:r>
                        <a14:m>
                          <m:oMath xmlns:m="http://schemas.openxmlformats.org/officeDocument/2006/math"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90" name="Rectangle 18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42172" y="3047882"/>
                        <a:ext cx="558166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18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1" name="Rectangle 190"/>
                      <p:cNvSpPr/>
                      <p:nvPr/>
                    </p:nvSpPr>
                    <p:spPr>
                      <a:xfrm rot="16200000">
                        <a:off x="3637005" y="2347318"/>
                        <a:ext cx="517351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200" spc="-55" dirty="0" smtClean="0">
                            <a:solidFill>
                              <a:srgbClr val="35444F"/>
                            </a:solidFill>
                            <a:latin typeface="Trebuchet MS"/>
                            <a:cs typeface="Trebuchet MS"/>
                          </a:rPr>
                          <a:t>Price </a:t>
                        </a:r>
                        <a14:m>
                          <m:oMath xmlns:m="http://schemas.openxmlformats.org/officeDocument/2006/math"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91" name="Rectangle 19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3637005" y="2347318"/>
                        <a:ext cx="51735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2222" r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92" name="Rectangle 191"/>
                  <p:cNvSpPr/>
                  <p:nvPr/>
                </p:nvSpPr>
                <p:spPr>
                  <a:xfrm>
                    <a:off x="3906134" y="2570597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>
                        <a:solidFill>
                          <a:srgbClr val="35444F"/>
                        </a:solidFill>
                        <a:latin typeface="Trebuchet MS"/>
                      </a:rPr>
                      <a:t>1</a:t>
                    </a:r>
                    <a:endParaRPr lang="en-US" sz="1200" dirty="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3906134" y="2337864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</a:rPr>
                      <a:t>2</a:t>
                    </a:r>
                    <a:endParaRPr lang="en-US" sz="1200" dirty="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906134" y="210519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>
                        <a:solidFill>
                          <a:srgbClr val="35444F"/>
                        </a:solidFill>
                        <a:latin typeface="Trebuchet MS"/>
                      </a:rPr>
                      <a:t>3</a:t>
                    </a:r>
                    <a:endParaRPr lang="en-US" sz="1200" dirty="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4280608" y="291272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>
                        <a:solidFill>
                          <a:srgbClr val="35444F"/>
                        </a:solidFill>
                        <a:latin typeface="Trebuchet MS"/>
                      </a:rPr>
                      <a:t>1</a:t>
                    </a:r>
                    <a:endParaRPr lang="en-US" sz="1200" dirty="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4558152" y="291272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</a:rPr>
                      <a:t>2</a:t>
                    </a:r>
                    <a:endParaRPr lang="en-US" sz="1200" dirty="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4850330" y="291272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</a:rPr>
                      <a:t>3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170" name="Group 169"/>
                <p:cNvGrpSpPr/>
                <p:nvPr/>
              </p:nvGrpSpPr>
              <p:grpSpPr>
                <a:xfrm>
                  <a:off x="798344" y="816603"/>
                  <a:ext cx="99546" cy="565758"/>
                  <a:chOff x="798344" y="816603"/>
                  <a:chExt cx="99546" cy="565758"/>
                </a:xfrm>
              </p:grpSpPr>
              <p:cxnSp>
                <p:nvCxnSpPr>
                  <p:cNvPr id="175" name="Straight Connector 174"/>
                  <p:cNvCxnSpPr/>
                  <p:nvPr/>
                </p:nvCxnSpPr>
                <p:spPr>
                  <a:xfrm flipV="1">
                    <a:off x="798344" y="1382361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flipV="1">
                    <a:off x="798344" y="816603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flipV="1">
                    <a:off x="798344" y="1092517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/>
                <p:cNvGrpSpPr/>
                <p:nvPr/>
              </p:nvGrpSpPr>
              <p:grpSpPr>
                <a:xfrm rot="5400000">
                  <a:off x="1338708" y="1368087"/>
                  <a:ext cx="99546" cy="565758"/>
                  <a:chOff x="2806700" y="947441"/>
                  <a:chExt cx="99546" cy="565758"/>
                </a:xfrm>
              </p:grpSpPr>
              <p:cxnSp>
                <p:nvCxnSpPr>
                  <p:cNvPr id="172" name="Straight Connector 171"/>
                  <p:cNvCxnSpPr/>
                  <p:nvPr/>
                </p:nvCxnSpPr>
                <p:spPr>
                  <a:xfrm flipV="1">
                    <a:off x="2806700" y="1513199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/>
                  <p:cNvCxnSpPr/>
                  <p:nvPr/>
                </p:nvCxnSpPr>
                <p:spPr>
                  <a:xfrm flipV="1">
                    <a:off x="2806700" y="947441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/>
                  <p:cNvCxnSpPr/>
                  <p:nvPr/>
                </p:nvCxnSpPr>
                <p:spPr>
                  <a:xfrm flipV="1">
                    <a:off x="2806700" y="1223355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5" name="Straight Connector 154"/>
              <p:cNvCxnSpPr/>
              <p:nvPr/>
            </p:nvCxnSpPr>
            <p:spPr>
              <a:xfrm flipV="1">
                <a:off x="1396061" y="1072509"/>
                <a:ext cx="829197" cy="829197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1387675" y="1501140"/>
                <a:ext cx="837583" cy="41250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1396061" y="1068621"/>
                <a:ext cx="280587" cy="83825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 rot="18890059">
                  <a:off x="3786023" y="942643"/>
                  <a:ext cx="660565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8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90059">
                  <a:off x="3786023" y="942643"/>
                  <a:ext cx="660565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Rectangle 199"/>
                <p:cNvSpPr/>
                <p:nvPr/>
              </p:nvSpPr>
              <p:spPr>
                <a:xfrm rot="17335118">
                  <a:off x="3404691" y="935689"/>
                  <a:ext cx="721480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ZA" sz="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8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00" name="Rectangle 1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335118">
                  <a:off x="3404691" y="935689"/>
                  <a:ext cx="721480" cy="21544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/>
                <p:cNvSpPr/>
                <p:nvPr/>
              </p:nvSpPr>
              <p:spPr>
                <a:xfrm rot="20025316">
                  <a:off x="3813039" y="1174288"/>
                  <a:ext cx="820353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ZA" sz="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8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01" name="Rectangle 2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25316">
                  <a:off x="3813039" y="1174288"/>
                  <a:ext cx="820353" cy="21544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/>
          <p:cNvCxnSpPr/>
          <p:nvPr/>
        </p:nvCxnSpPr>
        <p:spPr>
          <a:xfrm>
            <a:off x="2882900" y="435464"/>
            <a:ext cx="0" cy="26061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4"/>
              <p:cNvSpPr txBox="1"/>
              <p:nvPr/>
            </p:nvSpPr>
            <p:spPr>
              <a:xfrm>
                <a:off x="2989157" y="403225"/>
                <a:ext cx="2603331" cy="1989006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Therefore the cost function now 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57" y="403225"/>
                <a:ext cx="2603331" cy="1989006"/>
              </a:xfrm>
              <a:prstGeom prst="rect">
                <a:avLst/>
              </a:prstGeom>
              <a:blipFill>
                <a:blip r:embed="rId11"/>
                <a:stretch>
                  <a:fillRect l="-2576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314582" y="907587"/>
                <a:ext cx="1006814" cy="248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ZA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582" y="907587"/>
                <a:ext cx="1006814" cy="248273"/>
              </a:xfrm>
              <a:prstGeom prst="rect">
                <a:avLst/>
              </a:prstGeom>
              <a:blipFill>
                <a:blip r:embed="rId12"/>
                <a:stretch>
                  <a:fillRect l="-3030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959101" y="1221212"/>
                <a:ext cx="2882900" cy="5536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lim>
                      </m:limLow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101" y="1221212"/>
                <a:ext cx="2882900" cy="553613"/>
              </a:xfrm>
              <a:prstGeom prst="rect">
                <a:avLst/>
              </a:prstGeom>
              <a:blipFill>
                <a:blip r:embed="rId14"/>
                <a:stretch>
                  <a:fillRect t="-94505" b="-145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844040" y="1435821"/>
            <a:ext cx="3508658" cy="979338"/>
            <a:chOff x="1844040" y="1435821"/>
            <a:chExt cx="3508658" cy="9793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321244" y="1953879"/>
                  <a:ext cx="2031454" cy="4612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latin typeface="Cambria Math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1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11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lim>
                        </m:limLow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m:rPr>
                                <m:brk m:alnAt="23"/>
                              </m:r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244" y="1953879"/>
                  <a:ext cx="2031454" cy="461280"/>
                </a:xfrm>
                <a:prstGeom prst="rect">
                  <a:avLst/>
                </a:prstGeom>
                <a:blipFill>
                  <a:blip r:embed="rId15"/>
                  <a:stretch>
                    <a:fillRect l="-1201" t="-125333" r="-4805" b="-18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Freeform 6"/>
            <p:cNvSpPr/>
            <p:nvPr/>
          </p:nvSpPr>
          <p:spPr>
            <a:xfrm>
              <a:off x="1844040" y="1435821"/>
              <a:ext cx="2818501" cy="636819"/>
            </a:xfrm>
            <a:custGeom>
              <a:avLst/>
              <a:gdLst>
                <a:gd name="connsiteX0" fmla="*/ 0 w 2818501"/>
                <a:gd name="connsiteY0" fmla="*/ 164379 h 636819"/>
                <a:gd name="connsiteX1" fmla="*/ 1226820 w 2818501"/>
                <a:gd name="connsiteY1" fmla="*/ 11979 h 636819"/>
                <a:gd name="connsiteX2" fmla="*/ 1188720 w 2818501"/>
                <a:gd name="connsiteY2" fmla="*/ 446319 h 636819"/>
                <a:gd name="connsiteX3" fmla="*/ 2621280 w 2818501"/>
                <a:gd name="connsiteY3" fmla="*/ 415839 h 636819"/>
                <a:gd name="connsiteX4" fmla="*/ 2769870 w 2818501"/>
                <a:gd name="connsiteY4" fmla="*/ 636819 h 63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501" h="636819">
                  <a:moveTo>
                    <a:pt x="0" y="164379"/>
                  </a:moveTo>
                  <a:cubicBezTo>
                    <a:pt x="514350" y="64684"/>
                    <a:pt x="1028700" y="-35011"/>
                    <a:pt x="1226820" y="11979"/>
                  </a:cubicBezTo>
                  <a:cubicBezTo>
                    <a:pt x="1424940" y="58969"/>
                    <a:pt x="956310" y="379009"/>
                    <a:pt x="1188720" y="446319"/>
                  </a:cubicBezTo>
                  <a:cubicBezTo>
                    <a:pt x="1421130" y="513629"/>
                    <a:pt x="2357755" y="384089"/>
                    <a:pt x="2621280" y="415839"/>
                  </a:cubicBezTo>
                  <a:cubicBezTo>
                    <a:pt x="2884805" y="447589"/>
                    <a:pt x="2827337" y="542204"/>
                    <a:pt x="2769870" y="636819"/>
                  </a:cubicBezTo>
                </a:path>
              </a:pathLst>
            </a:custGeom>
            <a:noFill/>
            <a:ln w="9525"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56936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12020" y="513672"/>
            <a:ext cx="2257255" cy="2269135"/>
            <a:chOff x="375869" y="-113439"/>
            <a:chExt cx="2257255" cy="2269135"/>
          </a:xfrm>
        </p:grpSpPr>
        <p:grpSp>
          <p:nvGrpSpPr>
            <p:cNvPr id="12" name="Group 11"/>
            <p:cNvGrpSpPr/>
            <p:nvPr/>
          </p:nvGrpSpPr>
          <p:grpSpPr>
            <a:xfrm>
              <a:off x="375869" y="-113439"/>
              <a:ext cx="2257255" cy="2269135"/>
              <a:chOff x="375869" y="-113439"/>
              <a:chExt cx="2257255" cy="226913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375869" y="-113439"/>
                <a:ext cx="2257255" cy="2269135"/>
                <a:chOff x="3681387" y="1438774"/>
                <a:chExt cx="2257255" cy="1886107"/>
              </a:xfrm>
            </p:grpSpPr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4155510" y="1438774"/>
                  <a:ext cx="0" cy="15027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4157415" y="2907391"/>
                  <a:ext cx="178122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762234" y="3047882"/>
                      <a:ext cx="558166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Size </a:t>
                      </a:r>
                      <a14:m>
                        <m:oMath xmlns:m="http://schemas.openxmlformats.org/officeDocument/2006/math"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6" name="Rectangle 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62234" y="3047882"/>
                      <a:ext cx="558166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18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ectangle 36"/>
                    <p:cNvSpPr/>
                    <p:nvPr/>
                  </p:nvSpPr>
                  <p:spPr>
                    <a:xfrm rot="16200000">
                      <a:off x="3561211" y="2035746"/>
                      <a:ext cx="51735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Price </a:t>
                      </a:r>
                      <a14:m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7" name="Rectangle 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561211" y="2035746"/>
                      <a:ext cx="517351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15217" b="-98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ectangle 37"/>
                <p:cNvSpPr/>
                <p:nvPr/>
              </p:nvSpPr>
              <p:spPr>
                <a:xfrm>
                  <a:off x="3906134" y="2584848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3906134" y="2382632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3906134" y="2164097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28060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453603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4789976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3906134" y="1957509"/>
                  <a:ext cx="263214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4</a:t>
                  </a: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906134" y="1753496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5</a:t>
                  </a:r>
                  <a:endParaRPr lang="en-US" sz="1200" dirty="0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3906134" y="1544475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6</a:t>
                  </a:r>
                  <a:endParaRPr lang="en-US" sz="1200" dirty="0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5043019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ZA" sz="1200" spc="-55" dirty="0">
                      <a:solidFill>
                        <a:srgbClr val="35444F"/>
                      </a:solidFill>
                      <a:latin typeface="Trebuchet MS"/>
                    </a:rPr>
                    <a:t>4</a:t>
                  </a:r>
                  <a:endParaRPr lang="en-US" sz="1200" dirty="0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295255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5</a:t>
                  </a:r>
                  <a:endParaRPr lang="en-US" sz="1200" dirty="0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5544810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6</a:t>
                  </a:r>
                  <a:endParaRPr lang="en-US" sz="1200" dirty="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1070049" y="860041"/>
                <a:ext cx="570075" cy="573087"/>
                <a:chOff x="4433536" y="2060454"/>
                <a:chExt cx="570075" cy="573087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4433536" y="2571438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687758" y="2320736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4941508" y="206045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798344" y="140537"/>
              <a:ext cx="99546" cy="1258969"/>
              <a:chOff x="798344" y="140537"/>
              <a:chExt cx="99546" cy="125896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798344" y="1399506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798344" y="114637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V="1">
                <a:off x="798344" y="89491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798344" y="64345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V="1">
                <a:off x="798344" y="39199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798344" y="14053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84996" y="1019897"/>
              <a:ext cx="99548" cy="1262143"/>
              <a:chOff x="2806700" y="252961"/>
              <a:chExt cx="99548" cy="1262143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V="1">
                <a:off x="2806701" y="1515104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806700" y="1007795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806700" y="1263480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2806700" y="754752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V="1">
                <a:off x="2806701" y="502516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2806702" y="25296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2" name="Straight Connector 151"/>
          <p:cNvCxnSpPr/>
          <p:nvPr/>
        </p:nvCxnSpPr>
        <p:spPr>
          <a:xfrm>
            <a:off x="2882900" y="555625"/>
            <a:ext cx="0" cy="2438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89739" y="2672897"/>
                <a:ext cx="1938608" cy="511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739" y="2672897"/>
                <a:ext cx="1938608" cy="511743"/>
              </a:xfrm>
              <a:prstGeom prst="rect">
                <a:avLst/>
              </a:prstGeom>
              <a:blipFill>
                <a:blip r:embed="rId5"/>
                <a:stretch>
                  <a:fillRect t="-9285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52946" y="2871539"/>
                <a:ext cx="63389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= 0)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946" y="2871539"/>
                <a:ext cx="633891" cy="261610"/>
              </a:xfrm>
              <a:prstGeom prst="rect">
                <a:avLst/>
              </a:prstGeom>
              <a:blipFill>
                <a:blip r:embed="rId6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11241" y="2699129"/>
            <a:ext cx="930319" cy="434020"/>
            <a:chOff x="1148666" y="2709402"/>
            <a:chExt cx="930319" cy="434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1326210" y="2709402"/>
                  <a:ext cx="50917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= 2</a:t>
                  </a: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6210" y="2709402"/>
                  <a:ext cx="509178" cy="261610"/>
                </a:xfrm>
                <a:prstGeom prst="rect">
                  <a:avLst/>
                </a:prstGeom>
                <a:blipFill>
                  <a:blip r:embed="rId7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Rectangle 157"/>
                <p:cNvSpPr/>
                <p:nvPr/>
              </p:nvSpPr>
              <p:spPr>
                <a:xfrm>
                  <a:off x="1148666" y="2881812"/>
                  <a:ext cx="930319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158" name="Rectangle 1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666" y="2881812"/>
                  <a:ext cx="930319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790414" y="689579"/>
            <a:ext cx="791436" cy="1595783"/>
            <a:chOff x="1027839" y="752475"/>
            <a:chExt cx="791436" cy="1595783"/>
          </a:xfrm>
        </p:grpSpPr>
        <p:cxnSp>
          <p:nvCxnSpPr>
            <p:cNvPr id="169" name="Straight Connector 168"/>
            <p:cNvCxnSpPr/>
            <p:nvPr/>
          </p:nvCxnSpPr>
          <p:spPr>
            <a:xfrm flipV="1">
              <a:off x="1027839" y="752475"/>
              <a:ext cx="791436" cy="1595783"/>
            </a:xfrm>
            <a:prstGeom prst="line">
              <a:avLst/>
            </a:prstGeom>
            <a:ln w="28575" cap="rnd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1779462" y="860425"/>
              <a:ext cx="0" cy="698862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1528002" y="1333464"/>
              <a:ext cx="0" cy="475378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1272732" y="1872433"/>
              <a:ext cx="0" cy="197394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11125" y="2699129"/>
            <a:ext cx="1067665" cy="434020"/>
            <a:chOff x="1148550" y="2709402"/>
            <a:chExt cx="1067665" cy="434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/>
                <p:cNvSpPr txBox="1"/>
                <p:nvPr/>
              </p:nvSpPr>
              <p:spPr>
                <a:xfrm>
                  <a:off x="1326210" y="2709402"/>
                  <a:ext cx="620106" cy="2877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= 1.5</a:t>
                  </a:r>
                </a:p>
              </p:txBody>
            </p:sp>
          </mc:Choice>
          <mc:Fallback xmlns="">
            <p:sp>
              <p:nvSpPr>
                <p:cNvPr id="155" name="TextBox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6210" y="2709402"/>
                  <a:ext cx="620106" cy="287771"/>
                </a:xfrm>
                <a:prstGeom prst="rect">
                  <a:avLst/>
                </a:prstGeom>
                <a:blipFill>
                  <a:blip r:embed="rId9"/>
                  <a:stretch>
                    <a:fillRect t="-2128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1148550" y="2881812"/>
                  <a:ext cx="1067665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550" y="2881812"/>
                  <a:ext cx="1067665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823348" y="1106774"/>
            <a:ext cx="747072" cy="1155927"/>
            <a:chOff x="1060773" y="1169670"/>
            <a:chExt cx="747072" cy="1155927"/>
          </a:xfrm>
        </p:grpSpPr>
        <p:cxnSp>
          <p:nvCxnSpPr>
            <p:cNvPr id="168" name="Straight Connector 167"/>
            <p:cNvCxnSpPr/>
            <p:nvPr/>
          </p:nvCxnSpPr>
          <p:spPr>
            <a:xfrm flipV="1">
              <a:off x="1060773" y="1169670"/>
              <a:ext cx="747072" cy="1155927"/>
            </a:xfrm>
            <a:prstGeom prst="line">
              <a:avLst/>
            </a:prstGeom>
            <a:ln w="28575" cap="rnd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779462" y="1245729"/>
              <a:ext cx="0" cy="321178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528002" y="1612151"/>
              <a:ext cx="0" cy="204311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1272732" y="1989102"/>
              <a:ext cx="0" cy="88345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V="1">
            <a:off x="823452" y="1462140"/>
            <a:ext cx="772683" cy="794587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11241" y="2699129"/>
            <a:ext cx="845360" cy="434020"/>
            <a:chOff x="1148666" y="2709402"/>
            <a:chExt cx="845360" cy="434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1326210" y="2709402"/>
                  <a:ext cx="50917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= 1</a:t>
                  </a:r>
                </a:p>
              </p:txBody>
            </p:sp>
          </mc:Choice>
          <mc:Fallback xmlns="">
            <p:sp>
              <p:nvSpPr>
                <p:cNvPr id="159" name="TextBox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6210" y="2709402"/>
                  <a:ext cx="509178" cy="261610"/>
                </a:xfrm>
                <a:prstGeom prst="rect">
                  <a:avLst/>
                </a:prstGeom>
                <a:blipFill>
                  <a:blip r:embed="rId11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Rectangle 159"/>
                <p:cNvSpPr/>
                <p:nvPr/>
              </p:nvSpPr>
              <p:spPr>
                <a:xfrm>
                  <a:off x="1148666" y="2881812"/>
                  <a:ext cx="84536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160" name="Rectangle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666" y="2881812"/>
                  <a:ext cx="845360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14258" y="2699129"/>
            <a:ext cx="1067665" cy="434020"/>
            <a:chOff x="1151683" y="2709402"/>
            <a:chExt cx="1067665" cy="434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1329343" y="2709402"/>
                  <a:ext cx="62010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= 0.5</a:t>
                  </a:r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343" y="2709402"/>
                  <a:ext cx="620106" cy="261610"/>
                </a:xfrm>
                <a:prstGeom prst="rect">
                  <a:avLst/>
                </a:prstGeom>
                <a:blipFill>
                  <a:blip r:embed="rId13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Rectangle 278"/>
                <p:cNvSpPr/>
                <p:nvPr/>
              </p:nvSpPr>
              <p:spPr>
                <a:xfrm>
                  <a:off x="1151683" y="2881812"/>
                  <a:ext cx="1067665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79" name="Rectangle 2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683" y="2881812"/>
                  <a:ext cx="1067665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796037" y="1549255"/>
            <a:ext cx="772478" cy="723877"/>
            <a:chOff x="1033462" y="1612151"/>
            <a:chExt cx="772478" cy="723877"/>
          </a:xfrm>
        </p:grpSpPr>
        <p:cxnSp>
          <p:nvCxnSpPr>
            <p:cNvPr id="280" name="Straight Connector 279"/>
            <p:cNvCxnSpPr/>
            <p:nvPr/>
          </p:nvCxnSpPr>
          <p:spPr>
            <a:xfrm flipV="1">
              <a:off x="1033462" y="1969770"/>
              <a:ext cx="772478" cy="366258"/>
            </a:xfrm>
            <a:prstGeom prst="line">
              <a:avLst/>
            </a:prstGeom>
            <a:ln w="28575" cap="rnd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1782595" y="1612151"/>
              <a:ext cx="0" cy="353809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531135" y="1873136"/>
              <a:ext cx="0" cy="204311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V="1">
              <a:off x="1275865" y="2118360"/>
              <a:ext cx="0" cy="81915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914233" y="2699129"/>
            <a:ext cx="848566" cy="434020"/>
            <a:chOff x="1151658" y="2709402"/>
            <a:chExt cx="848566" cy="434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1329318" y="2709402"/>
                  <a:ext cx="50917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= 0</a:t>
                  </a:r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318" y="2709402"/>
                  <a:ext cx="509178" cy="261610"/>
                </a:xfrm>
                <a:prstGeom prst="rect">
                  <a:avLst/>
                </a:prstGeom>
                <a:blipFill>
                  <a:blip r:embed="rId1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Rectangle 289"/>
                <p:cNvSpPr/>
                <p:nvPr/>
              </p:nvSpPr>
              <p:spPr>
                <a:xfrm>
                  <a:off x="1151658" y="2881812"/>
                  <a:ext cx="848566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90" name="Rectangle 2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658" y="2881812"/>
                  <a:ext cx="848566" cy="2616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796012" y="1549255"/>
            <a:ext cx="753479" cy="723877"/>
            <a:chOff x="1033437" y="1612151"/>
            <a:chExt cx="753479" cy="723877"/>
          </a:xfrm>
        </p:grpSpPr>
        <p:cxnSp>
          <p:nvCxnSpPr>
            <p:cNvPr id="291" name="Straight Connector 290"/>
            <p:cNvCxnSpPr>
              <a:endCxn id="43" idx="0"/>
            </p:cNvCxnSpPr>
            <p:nvPr/>
          </p:nvCxnSpPr>
          <p:spPr>
            <a:xfrm>
              <a:off x="1033437" y="2336028"/>
              <a:ext cx="753479" cy="0"/>
            </a:xfrm>
            <a:prstGeom prst="line">
              <a:avLst/>
            </a:prstGeom>
            <a:ln w="57150" cap="rnd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1782570" y="1612151"/>
              <a:ext cx="0" cy="707472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1531110" y="1873136"/>
              <a:ext cx="0" cy="418066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V="1">
              <a:off x="1275840" y="2118361"/>
              <a:ext cx="0" cy="172841"/>
            </a:xfrm>
            <a:prstGeom prst="line">
              <a:avLst/>
            </a:prstGeom>
            <a:ln w="127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>
            <a:off x="2876481" y="507561"/>
            <a:ext cx="2551866" cy="2229300"/>
            <a:chOff x="81258" y="-113439"/>
            <a:chExt cx="2551866" cy="2229300"/>
          </a:xfrm>
        </p:grpSpPr>
        <p:grpSp>
          <p:nvGrpSpPr>
            <p:cNvPr id="202" name="Group 201"/>
            <p:cNvGrpSpPr/>
            <p:nvPr/>
          </p:nvGrpSpPr>
          <p:grpSpPr>
            <a:xfrm>
              <a:off x="81258" y="-113439"/>
              <a:ext cx="2551866" cy="2229300"/>
              <a:chOff x="3386776" y="1438774"/>
              <a:chExt cx="2551866" cy="1852996"/>
            </a:xfrm>
          </p:grpSpPr>
          <p:cxnSp>
            <p:nvCxnSpPr>
              <p:cNvPr id="207" name="Straight Arrow Connector 206"/>
              <p:cNvCxnSpPr/>
              <p:nvPr/>
            </p:nvCxnSpPr>
            <p:spPr>
              <a:xfrm flipV="1">
                <a:off x="4155510" y="1438774"/>
                <a:ext cx="0" cy="15027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>
                <a:off x="4157415" y="2907391"/>
                <a:ext cx="17812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9" name="Rectangle 208"/>
                  <p:cNvSpPr/>
                  <p:nvPr/>
                </p:nvSpPr>
                <p:spPr>
                  <a:xfrm>
                    <a:off x="4742070" y="3061528"/>
                    <a:ext cx="389850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9" name="Rectangle 2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2070" y="3061528"/>
                    <a:ext cx="389850" cy="23024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Rectangle 211"/>
                  <p:cNvSpPr/>
                  <p:nvPr/>
                </p:nvSpPr>
                <p:spPr>
                  <a:xfrm>
                    <a:off x="3386776" y="2025086"/>
                    <a:ext cx="582211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12" name="Rectangle 2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6776" y="2025086"/>
                    <a:ext cx="582211" cy="23024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3" name="Rectangle 212"/>
              <p:cNvSpPr/>
              <p:nvPr/>
            </p:nvSpPr>
            <p:spPr>
              <a:xfrm>
                <a:off x="3782465" y="2584848"/>
                <a:ext cx="379912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0.5</a:t>
                </a:r>
                <a:endParaRPr lang="en-US" sz="1200" dirty="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3906134" y="2382632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1</a:t>
                </a:r>
                <a:endParaRPr lang="en-US" sz="1200" dirty="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782465" y="2164097"/>
                <a:ext cx="379912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1.5</a:t>
                </a:r>
                <a:endParaRPr lang="en-US" sz="1200" dirty="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4207450" y="2917639"/>
                <a:ext cx="379912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ZA" sz="1200" spc="-55" dirty="0" smtClean="0">
                    <a:solidFill>
                      <a:srgbClr val="35444F"/>
                    </a:solidFill>
                    <a:latin typeface="Trebuchet MS"/>
                  </a:rPr>
                  <a:t>0.5</a:t>
                </a:r>
                <a:endParaRPr lang="en-US" sz="1200" dirty="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526009" y="2917639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ZA" sz="1200" spc="-55" dirty="0">
                    <a:solidFill>
                      <a:srgbClr val="35444F"/>
                    </a:solidFill>
                    <a:latin typeface="Trebuchet MS"/>
                  </a:rPr>
                  <a:t>1</a:t>
                </a:r>
                <a:endParaRPr lang="en-US" sz="1200" dirty="0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4720001" y="2914786"/>
                <a:ext cx="379912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ZA" sz="1200" spc="-55" dirty="0" smtClean="0">
                    <a:solidFill>
                      <a:srgbClr val="35444F"/>
                    </a:solidFill>
                    <a:latin typeface="Trebuchet MS"/>
                  </a:rPr>
                  <a:t>1.5</a:t>
                </a:r>
                <a:endParaRPr lang="en-US" sz="1200" dirty="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906134" y="1957509"/>
                <a:ext cx="263214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2</a:t>
                </a:r>
                <a:endParaRPr lang="en-US" sz="1200" spc="-55" dirty="0">
                  <a:solidFill>
                    <a:srgbClr val="35444F"/>
                  </a:solidFill>
                  <a:latin typeface="Trebuchet MS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3782465" y="1753496"/>
                <a:ext cx="379912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2.5</a:t>
                </a:r>
                <a:endParaRPr lang="en-US" sz="1200" dirty="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3906134" y="1544475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</a:rPr>
                  <a:t>3</a:t>
                </a:r>
                <a:endParaRPr lang="en-US" sz="1200" dirty="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5042212" y="2905351"/>
                <a:ext cx="263214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ZA" sz="1200" spc="-55" dirty="0">
                    <a:solidFill>
                      <a:srgbClr val="35444F"/>
                    </a:solidFill>
                    <a:latin typeface="Trebuchet MS"/>
                  </a:rPr>
                  <a:t>2</a:t>
                </a:r>
                <a:endParaRPr lang="en-US" sz="1200" spc="-55" dirty="0">
                  <a:solidFill>
                    <a:srgbClr val="35444F"/>
                  </a:solidFill>
                  <a:latin typeface="Trebuchet MS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222917" y="2910068"/>
                <a:ext cx="379912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ZA" sz="1200" spc="-55" dirty="0" smtClean="0">
                    <a:solidFill>
                      <a:srgbClr val="35444F"/>
                    </a:solidFill>
                    <a:latin typeface="Trebuchet MS"/>
                  </a:rPr>
                  <a:t>2.5</a:t>
                </a:r>
                <a:endParaRPr lang="en-US" sz="1200" dirty="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537595" y="2905013"/>
                <a:ext cx="257763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ZA" sz="1200" spc="-55" dirty="0">
                    <a:solidFill>
                      <a:srgbClr val="35444F"/>
                    </a:solidFill>
                    <a:latin typeface="Trebuchet MS"/>
                  </a:rPr>
                  <a:t>3</a:t>
                </a:r>
                <a:endParaRPr lang="en-US" sz="1200" dirty="0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4017041" y="2912729"/>
                <a:ext cx="263214" cy="230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ZA" sz="1200" spc="-55" dirty="0">
                    <a:solidFill>
                      <a:srgbClr val="35444F"/>
                    </a:solidFill>
                    <a:latin typeface="Trebuchet MS"/>
                  </a:rPr>
                  <a:t>0</a:t>
                </a:r>
                <a:endParaRPr lang="en-US" sz="1200" spc="-55" dirty="0">
                  <a:solidFill>
                    <a:srgbClr val="35444F"/>
                  </a:solidFill>
                  <a:latin typeface="Trebuchet MS"/>
                </a:endParaRP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798344" y="140537"/>
              <a:ext cx="99546" cy="1258969"/>
              <a:chOff x="798344" y="140537"/>
              <a:chExt cx="99546" cy="1258969"/>
            </a:xfrm>
          </p:grpSpPr>
          <p:cxnSp>
            <p:nvCxnSpPr>
              <p:cNvPr id="196" name="Straight Connector 195"/>
              <p:cNvCxnSpPr/>
              <p:nvPr/>
            </p:nvCxnSpPr>
            <p:spPr>
              <a:xfrm flipV="1">
                <a:off x="798344" y="1399506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V="1">
                <a:off x="798344" y="114637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798344" y="89491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798344" y="64345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798344" y="39199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798344" y="14053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/>
            <p:cNvGrpSpPr/>
            <p:nvPr/>
          </p:nvGrpSpPr>
          <p:grpSpPr>
            <a:xfrm rot="5400000">
              <a:off x="1684996" y="1019897"/>
              <a:ext cx="99548" cy="1262143"/>
              <a:chOff x="2806700" y="252961"/>
              <a:chExt cx="99548" cy="1262143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 flipV="1">
                <a:off x="2806701" y="1515104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V="1">
                <a:off x="2806700" y="1007795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2806700" y="1263480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V="1">
                <a:off x="2806700" y="754752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2806701" y="502516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V="1">
                <a:off x="2806702" y="25296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3562360" y="819721"/>
            <a:ext cx="1180311" cy="1450902"/>
            <a:chOff x="3562360" y="819721"/>
            <a:chExt cx="1180311" cy="1450902"/>
          </a:xfrm>
        </p:grpSpPr>
        <p:sp>
          <p:nvSpPr>
            <p:cNvPr id="227" name="Freeform 226"/>
            <p:cNvSpPr/>
            <p:nvPr/>
          </p:nvSpPr>
          <p:spPr>
            <a:xfrm>
              <a:off x="3562360" y="822823"/>
              <a:ext cx="594360" cy="1447800"/>
            </a:xfrm>
            <a:custGeom>
              <a:avLst/>
              <a:gdLst>
                <a:gd name="connsiteX0" fmla="*/ 0 w 594360"/>
                <a:gd name="connsiteY0" fmla="*/ 0 h 1447800"/>
                <a:gd name="connsiteX1" fmla="*/ 93980 w 594360"/>
                <a:gd name="connsiteY1" fmla="*/ 307340 h 1447800"/>
                <a:gd name="connsiteX2" fmla="*/ 317500 w 594360"/>
                <a:gd name="connsiteY2" fmla="*/ 1023620 h 1447800"/>
                <a:gd name="connsiteX3" fmla="*/ 436880 w 594360"/>
                <a:gd name="connsiteY3" fmla="*/ 1351280 h 1447800"/>
                <a:gd name="connsiteX4" fmla="*/ 594360 w 594360"/>
                <a:gd name="connsiteY4" fmla="*/ 144780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360" h="1447800">
                  <a:moveTo>
                    <a:pt x="0" y="0"/>
                  </a:moveTo>
                  <a:cubicBezTo>
                    <a:pt x="20531" y="68368"/>
                    <a:pt x="41063" y="136737"/>
                    <a:pt x="93980" y="307340"/>
                  </a:cubicBezTo>
                  <a:cubicBezTo>
                    <a:pt x="146897" y="477943"/>
                    <a:pt x="260350" y="849630"/>
                    <a:pt x="317500" y="1023620"/>
                  </a:cubicBezTo>
                  <a:cubicBezTo>
                    <a:pt x="374650" y="1197610"/>
                    <a:pt x="390737" y="1280583"/>
                    <a:pt x="436880" y="1351280"/>
                  </a:cubicBezTo>
                  <a:cubicBezTo>
                    <a:pt x="483023" y="1421977"/>
                    <a:pt x="538691" y="1434888"/>
                    <a:pt x="594360" y="1447800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227"/>
            <p:cNvSpPr/>
            <p:nvPr/>
          </p:nvSpPr>
          <p:spPr>
            <a:xfrm flipH="1">
              <a:off x="4148311" y="819721"/>
              <a:ext cx="594360" cy="1447800"/>
            </a:xfrm>
            <a:custGeom>
              <a:avLst/>
              <a:gdLst>
                <a:gd name="connsiteX0" fmla="*/ 0 w 594360"/>
                <a:gd name="connsiteY0" fmla="*/ 0 h 1447800"/>
                <a:gd name="connsiteX1" fmla="*/ 93980 w 594360"/>
                <a:gd name="connsiteY1" fmla="*/ 307340 h 1447800"/>
                <a:gd name="connsiteX2" fmla="*/ 317500 w 594360"/>
                <a:gd name="connsiteY2" fmla="*/ 1023620 h 1447800"/>
                <a:gd name="connsiteX3" fmla="*/ 436880 w 594360"/>
                <a:gd name="connsiteY3" fmla="*/ 1351280 h 1447800"/>
                <a:gd name="connsiteX4" fmla="*/ 594360 w 594360"/>
                <a:gd name="connsiteY4" fmla="*/ 144780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360" h="1447800">
                  <a:moveTo>
                    <a:pt x="0" y="0"/>
                  </a:moveTo>
                  <a:cubicBezTo>
                    <a:pt x="20531" y="68368"/>
                    <a:pt x="41063" y="136737"/>
                    <a:pt x="93980" y="307340"/>
                  </a:cubicBezTo>
                  <a:cubicBezTo>
                    <a:pt x="146897" y="477943"/>
                    <a:pt x="260350" y="849630"/>
                    <a:pt x="317500" y="1023620"/>
                  </a:cubicBezTo>
                  <a:cubicBezTo>
                    <a:pt x="374650" y="1197610"/>
                    <a:pt x="390737" y="1280583"/>
                    <a:pt x="436880" y="1351280"/>
                  </a:cubicBezTo>
                  <a:cubicBezTo>
                    <a:pt x="483023" y="1421977"/>
                    <a:pt x="538691" y="1434888"/>
                    <a:pt x="594360" y="1447800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Multiply 228"/>
          <p:cNvSpPr/>
          <p:nvPr/>
        </p:nvSpPr>
        <p:spPr>
          <a:xfrm>
            <a:off x="4068857" y="2179777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ultiply 229"/>
          <p:cNvSpPr/>
          <p:nvPr/>
        </p:nvSpPr>
        <p:spPr>
          <a:xfrm>
            <a:off x="3801438" y="177864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ultiply 230"/>
          <p:cNvSpPr/>
          <p:nvPr/>
        </p:nvSpPr>
        <p:spPr>
          <a:xfrm>
            <a:off x="3568524" y="1015211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ultiply 231"/>
          <p:cNvSpPr/>
          <p:nvPr/>
        </p:nvSpPr>
        <p:spPr>
          <a:xfrm flipH="1">
            <a:off x="4345542" y="1776435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Multiply 232"/>
          <p:cNvSpPr/>
          <p:nvPr/>
        </p:nvSpPr>
        <p:spPr>
          <a:xfrm flipH="1">
            <a:off x="4578456" y="1012997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object 2"/>
              <p:cNvSpPr txBox="1"/>
              <p:nvPr/>
            </p:nvSpPr>
            <p:spPr>
              <a:xfrm>
                <a:off x="329285" y="114129"/>
                <a:ext cx="4915815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>
                <a:defPPr>
                  <a:defRPr lang="en-US"/>
                </a:defPPr>
                <a:lvl1pPr marL="12700">
                  <a:lnSpc>
                    <a:spcPct val="100000"/>
                  </a:lnSpc>
                  <a:spcBef>
                    <a:spcPts val="120"/>
                  </a:spcBef>
                  <a:defRPr sz="1400">
                    <a:solidFill>
                      <a:srgbClr val="EF6C00"/>
                    </a:solidFill>
                    <a:latin typeface="Trebuchet MS"/>
                    <a:cs typeface="Trebuchet MS"/>
                  </a:defRPr>
                </a:lvl1pPr>
              </a:lstStyle>
              <a:p>
                <a:r>
                  <a:rPr lang="en-US" dirty="0" smtClean="0"/>
                  <a:t>Cost Function - Deciphering the Cost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US" spc="-55" dirty="0">
                  <a:solidFill>
                    <a:srgbClr val="35444F"/>
                  </a:solidFill>
                </a:endParaRPr>
              </a:p>
            </p:txBody>
          </p:sp>
        </mc:Choice>
        <mc:Fallback xmlns="">
          <p:sp>
            <p:nvSpPr>
              <p:cNvPr id="124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114129"/>
                <a:ext cx="4915815" cy="230832"/>
              </a:xfrm>
              <a:prstGeom prst="rect">
                <a:avLst/>
              </a:prstGeom>
              <a:blipFill>
                <a:blip r:embed="rId19"/>
                <a:stretch>
                  <a:fillRect l="-1985" t="-21053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69926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30" grpId="0" animBg="1"/>
      <p:bldP spid="231" grpId="0" animBg="1"/>
      <p:bldP spid="232" grpId="0" animBg="1"/>
      <p:bldP spid="2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192817" y="403225"/>
            <a:ext cx="2690083" cy="2327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To understand what minimizing the cost function means, now let’s take the original cost function 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An arbitrary line </a:t>
            </a: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 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with any gradient and y-intercept so: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1578131" y="1916501"/>
                <a:ext cx="13236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131" y="1916501"/>
                <a:ext cx="132369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31831" y="1362726"/>
            <a:ext cx="1791694" cy="1950127"/>
            <a:chOff x="3242004" y="201452"/>
            <a:chExt cx="1791694" cy="1950127"/>
          </a:xfrm>
        </p:grpSpPr>
        <p:grpSp>
          <p:nvGrpSpPr>
            <p:cNvPr id="152" name="Group 151"/>
            <p:cNvGrpSpPr/>
            <p:nvPr/>
          </p:nvGrpSpPr>
          <p:grpSpPr>
            <a:xfrm>
              <a:off x="3242004" y="551512"/>
              <a:ext cx="1593037" cy="1600067"/>
              <a:chOff x="983483" y="811532"/>
              <a:chExt cx="1593037" cy="1600067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983483" y="811532"/>
                <a:ext cx="1593037" cy="1600067"/>
                <a:chOff x="451663" y="555626"/>
                <a:chExt cx="1593037" cy="1600067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451663" y="555626"/>
                  <a:ext cx="1593037" cy="1600067"/>
                  <a:chOff x="3757181" y="1994903"/>
                  <a:chExt cx="1593037" cy="1329978"/>
                </a:xfrm>
              </p:grpSpPr>
              <p:cxnSp>
                <p:nvCxnSpPr>
                  <p:cNvPr id="188" name="Straight Arrow Connector 187"/>
                  <p:cNvCxnSpPr/>
                  <p:nvPr/>
                </p:nvCxnSpPr>
                <p:spPr>
                  <a:xfrm flipV="1">
                    <a:off x="4155510" y="1994903"/>
                    <a:ext cx="0" cy="91607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/>
                  <p:cNvCxnSpPr/>
                  <p:nvPr/>
                </p:nvCxnSpPr>
                <p:spPr>
                  <a:xfrm>
                    <a:off x="4155510" y="2901057"/>
                    <a:ext cx="1194708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0" name="Rectangle 189"/>
                      <p:cNvSpPr/>
                      <p:nvPr/>
                    </p:nvSpPr>
                    <p:spPr>
                      <a:xfrm>
                        <a:off x="4442172" y="3047882"/>
                        <a:ext cx="558166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200" spc="-55" dirty="0" smtClean="0">
                            <a:solidFill>
                              <a:srgbClr val="35444F"/>
                            </a:solidFill>
                            <a:latin typeface="Trebuchet MS"/>
                            <a:cs typeface="Trebuchet MS"/>
                          </a:rPr>
                          <a:t>Size </a:t>
                        </a:r>
                        <a14:m>
                          <m:oMath xmlns:m="http://schemas.openxmlformats.org/officeDocument/2006/math"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90" name="Rectangle 18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42172" y="3047882"/>
                        <a:ext cx="558166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099" t="-185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1" name="Rectangle 190"/>
                      <p:cNvSpPr/>
                      <p:nvPr/>
                    </p:nvSpPr>
                    <p:spPr>
                      <a:xfrm rot="16200000">
                        <a:off x="3637005" y="2347318"/>
                        <a:ext cx="517351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200" spc="-55" dirty="0" smtClean="0">
                            <a:solidFill>
                              <a:srgbClr val="35444F"/>
                            </a:solidFill>
                            <a:latin typeface="Trebuchet MS"/>
                            <a:cs typeface="Trebuchet MS"/>
                          </a:rPr>
                          <a:t>Price </a:t>
                        </a:r>
                        <a14:m>
                          <m:oMath xmlns:m="http://schemas.openxmlformats.org/officeDocument/2006/math"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91" name="Rectangle 19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3637005" y="2347318"/>
                        <a:ext cx="517351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1521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92" name="Rectangle 191"/>
                  <p:cNvSpPr/>
                  <p:nvPr/>
                </p:nvSpPr>
                <p:spPr>
                  <a:xfrm>
                    <a:off x="3906134" y="2570597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>
                        <a:solidFill>
                          <a:srgbClr val="35444F"/>
                        </a:solidFill>
                        <a:latin typeface="Trebuchet MS"/>
                      </a:rPr>
                      <a:t>1</a:t>
                    </a:r>
                    <a:endParaRPr lang="en-US" sz="1200" dirty="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3906134" y="2337864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</a:rPr>
                      <a:t>2</a:t>
                    </a:r>
                    <a:endParaRPr lang="en-US" sz="1200" dirty="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906134" y="210519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>
                        <a:solidFill>
                          <a:srgbClr val="35444F"/>
                        </a:solidFill>
                        <a:latin typeface="Trebuchet MS"/>
                      </a:rPr>
                      <a:t>3</a:t>
                    </a:r>
                    <a:endParaRPr lang="en-US" sz="1200" dirty="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4280608" y="291272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>
                        <a:solidFill>
                          <a:srgbClr val="35444F"/>
                        </a:solidFill>
                        <a:latin typeface="Trebuchet MS"/>
                      </a:rPr>
                      <a:t>1</a:t>
                    </a:r>
                    <a:endParaRPr lang="en-US" sz="1200" dirty="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4558152" y="291272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</a:rPr>
                      <a:t>2</a:t>
                    </a:r>
                    <a:endParaRPr lang="en-US" sz="1200" dirty="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4850330" y="291272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</a:rPr>
                      <a:t>3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170" name="Group 169"/>
                <p:cNvGrpSpPr/>
                <p:nvPr/>
              </p:nvGrpSpPr>
              <p:grpSpPr>
                <a:xfrm>
                  <a:off x="798344" y="816603"/>
                  <a:ext cx="99546" cy="565758"/>
                  <a:chOff x="798344" y="816603"/>
                  <a:chExt cx="99546" cy="565758"/>
                </a:xfrm>
              </p:grpSpPr>
              <p:cxnSp>
                <p:nvCxnSpPr>
                  <p:cNvPr id="175" name="Straight Connector 174"/>
                  <p:cNvCxnSpPr/>
                  <p:nvPr/>
                </p:nvCxnSpPr>
                <p:spPr>
                  <a:xfrm flipV="1">
                    <a:off x="798344" y="1382361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flipV="1">
                    <a:off x="798344" y="816603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flipV="1">
                    <a:off x="798344" y="1092517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/>
                <p:cNvGrpSpPr/>
                <p:nvPr/>
              </p:nvGrpSpPr>
              <p:grpSpPr>
                <a:xfrm rot="5400000">
                  <a:off x="1338708" y="1368087"/>
                  <a:ext cx="99546" cy="565758"/>
                  <a:chOff x="2806700" y="947441"/>
                  <a:chExt cx="99546" cy="565758"/>
                </a:xfrm>
              </p:grpSpPr>
              <p:cxnSp>
                <p:nvCxnSpPr>
                  <p:cNvPr id="172" name="Straight Connector 171"/>
                  <p:cNvCxnSpPr/>
                  <p:nvPr/>
                </p:nvCxnSpPr>
                <p:spPr>
                  <a:xfrm flipV="1">
                    <a:off x="2806700" y="1513199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/>
                  <p:cNvCxnSpPr/>
                  <p:nvPr/>
                </p:nvCxnSpPr>
                <p:spPr>
                  <a:xfrm flipV="1">
                    <a:off x="2806700" y="947441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/>
                  <p:cNvCxnSpPr/>
                  <p:nvPr/>
                </p:nvCxnSpPr>
                <p:spPr>
                  <a:xfrm flipV="1">
                    <a:off x="2806700" y="1223355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5" name="Straight Connector 154"/>
              <p:cNvCxnSpPr/>
              <p:nvPr/>
            </p:nvCxnSpPr>
            <p:spPr>
              <a:xfrm flipV="1">
                <a:off x="1396061" y="868197"/>
                <a:ext cx="383777" cy="1033510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1390199" y="1638952"/>
                <a:ext cx="812981" cy="244612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1369801" y="1043026"/>
                <a:ext cx="869397" cy="305397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 rot="20352616">
                  <a:off x="3908005" y="587453"/>
                  <a:ext cx="1125693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𝟑𝟑𝟑</m:t>
                        </m:r>
                        <m:r>
                          <a:rPr lang="en-ZA" sz="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8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52616">
                  <a:off x="3908005" y="587453"/>
                  <a:ext cx="1125693" cy="2154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Rectangle 199"/>
                <p:cNvSpPr/>
                <p:nvPr/>
              </p:nvSpPr>
              <p:spPr>
                <a:xfrm rot="17335118">
                  <a:off x="3451038" y="546226"/>
                  <a:ext cx="904991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ZA" sz="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8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00" name="Rectangle 1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335118">
                  <a:off x="3451038" y="546226"/>
                  <a:ext cx="904991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/>
                <p:cNvSpPr/>
                <p:nvPr/>
              </p:nvSpPr>
              <p:spPr>
                <a:xfrm rot="978867">
                  <a:off x="3781212" y="1333698"/>
                  <a:ext cx="1148135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800" b="1" i="1" smtClean="0">
                            <a:latin typeface="Cambria Math" panose="02040503050406030204" pitchFamily="18" charset="0"/>
                          </a:rPr>
                          <m:t>𝟑𝟑𝟑</m:t>
                        </m:r>
                        <m:r>
                          <a:rPr lang="en-ZA" sz="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8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01" name="Rectangle 2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78867">
                  <a:off x="3781212" y="1333698"/>
                  <a:ext cx="1148135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/>
          <p:cNvCxnSpPr/>
          <p:nvPr/>
        </p:nvCxnSpPr>
        <p:spPr>
          <a:xfrm>
            <a:off x="2882900" y="435464"/>
            <a:ext cx="0" cy="26061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4"/>
              <p:cNvSpPr txBox="1"/>
              <p:nvPr/>
            </p:nvSpPr>
            <p:spPr>
              <a:xfrm>
                <a:off x="2989157" y="403225"/>
                <a:ext cx="2603331" cy="1989006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cost function depends on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57" y="403225"/>
                <a:ext cx="2603331" cy="1989006"/>
              </a:xfrm>
              <a:prstGeom prst="rect">
                <a:avLst/>
              </a:prstGeom>
              <a:blipFill>
                <a:blip r:embed="rId9"/>
                <a:stretch>
                  <a:fillRect l="-2576" t="-1840" r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314582" y="907587"/>
                <a:ext cx="1214115" cy="241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ZA" sz="11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582" y="907587"/>
                <a:ext cx="1214115" cy="241476"/>
              </a:xfrm>
              <a:prstGeom prst="rect">
                <a:avLst/>
              </a:prstGeom>
              <a:blipFill>
                <a:blip r:embed="rId10"/>
                <a:stretch>
                  <a:fillRect l="-251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959101" y="1221212"/>
                <a:ext cx="2882900" cy="5536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lim>
                      </m:limLow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101" y="1221212"/>
                <a:ext cx="2882900" cy="553613"/>
              </a:xfrm>
              <a:prstGeom prst="rect">
                <a:avLst/>
              </a:prstGeom>
              <a:blipFill>
                <a:blip r:embed="rId12"/>
                <a:stretch>
                  <a:fillRect t="-94505" b="-145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250563" y="1501895"/>
            <a:ext cx="3425556" cy="913264"/>
            <a:chOff x="2250563" y="1501895"/>
            <a:chExt cx="3425556" cy="913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321244" y="1953879"/>
                  <a:ext cx="2354875" cy="4612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latin typeface="Cambria Math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1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1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11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lim>
                        </m:limLow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f>
                          <m:f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m:rPr>
                                <m:brk m:alnAt="23"/>
                              </m:r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1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p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en-US" sz="11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244" y="1953879"/>
                  <a:ext cx="2354875" cy="461280"/>
                </a:xfrm>
                <a:prstGeom prst="rect">
                  <a:avLst/>
                </a:prstGeom>
                <a:blipFill>
                  <a:blip r:embed="rId13"/>
                  <a:stretch>
                    <a:fillRect l="-1036" t="-125333" r="-259" b="-18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Freeform 6"/>
            <p:cNvSpPr/>
            <p:nvPr/>
          </p:nvSpPr>
          <p:spPr>
            <a:xfrm>
              <a:off x="2250563" y="1501895"/>
              <a:ext cx="2432968" cy="570745"/>
            </a:xfrm>
            <a:custGeom>
              <a:avLst/>
              <a:gdLst>
                <a:gd name="connsiteX0" fmla="*/ 0 w 2818501"/>
                <a:gd name="connsiteY0" fmla="*/ 164379 h 636819"/>
                <a:gd name="connsiteX1" fmla="*/ 1226820 w 2818501"/>
                <a:gd name="connsiteY1" fmla="*/ 11979 h 636819"/>
                <a:gd name="connsiteX2" fmla="*/ 1188720 w 2818501"/>
                <a:gd name="connsiteY2" fmla="*/ 446319 h 636819"/>
                <a:gd name="connsiteX3" fmla="*/ 2621280 w 2818501"/>
                <a:gd name="connsiteY3" fmla="*/ 415839 h 636819"/>
                <a:gd name="connsiteX4" fmla="*/ 2769870 w 2818501"/>
                <a:gd name="connsiteY4" fmla="*/ 636819 h 636819"/>
                <a:gd name="connsiteX0" fmla="*/ 0 w 2595469"/>
                <a:gd name="connsiteY0" fmla="*/ 511624 h 625158"/>
                <a:gd name="connsiteX1" fmla="*/ 1003788 w 2595469"/>
                <a:gd name="connsiteY1" fmla="*/ 318 h 625158"/>
                <a:gd name="connsiteX2" fmla="*/ 965688 w 2595469"/>
                <a:gd name="connsiteY2" fmla="*/ 434658 h 625158"/>
                <a:gd name="connsiteX3" fmla="*/ 2398248 w 2595469"/>
                <a:gd name="connsiteY3" fmla="*/ 404178 h 625158"/>
                <a:gd name="connsiteX4" fmla="*/ 2546838 w 2595469"/>
                <a:gd name="connsiteY4" fmla="*/ 625158 h 625158"/>
                <a:gd name="connsiteX0" fmla="*/ 0 w 2595469"/>
                <a:gd name="connsiteY0" fmla="*/ 532315 h 645849"/>
                <a:gd name="connsiteX1" fmla="*/ 524927 w 2595469"/>
                <a:gd name="connsiteY1" fmla="*/ 303 h 645849"/>
                <a:gd name="connsiteX2" fmla="*/ 965688 w 2595469"/>
                <a:gd name="connsiteY2" fmla="*/ 455349 h 645849"/>
                <a:gd name="connsiteX3" fmla="*/ 2398248 w 2595469"/>
                <a:gd name="connsiteY3" fmla="*/ 424869 h 645849"/>
                <a:gd name="connsiteX4" fmla="*/ 2546838 w 2595469"/>
                <a:gd name="connsiteY4" fmla="*/ 645849 h 645849"/>
                <a:gd name="connsiteX0" fmla="*/ 0 w 2587123"/>
                <a:gd name="connsiteY0" fmla="*/ 542241 h 655775"/>
                <a:gd name="connsiteX1" fmla="*/ 524927 w 2587123"/>
                <a:gd name="connsiteY1" fmla="*/ 10229 h 655775"/>
                <a:gd name="connsiteX2" fmla="*/ 1136241 w 2587123"/>
                <a:gd name="connsiteY2" fmla="*/ 209899 h 655775"/>
                <a:gd name="connsiteX3" fmla="*/ 2398248 w 2587123"/>
                <a:gd name="connsiteY3" fmla="*/ 434795 h 655775"/>
                <a:gd name="connsiteX4" fmla="*/ 2546838 w 2587123"/>
                <a:gd name="connsiteY4" fmla="*/ 655775 h 655775"/>
                <a:gd name="connsiteX0" fmla="*/ 0 w 2587123"/>
                <a:gd name="connsiteY0" fmla="*/ 533187 h 646721"/>
                <a:gd name="connsiteX1" fmla="*/ 182447 w 2587123"/>
                <a:gd name="connsiteY1" fmla="*/ 294717 h 646721"/>
                <a:gd name="connsiteX2" fmla="*/ 524927 w 2587123"/>
                <a:gd name="connsiteY2" fmla="*/ 1175 h 646721"/>
                <a:gd name="connsiteX3" fmla="*/ 1136241 w 2587123"/>
                <a:gd name="connsiteY3" fmla="*/ 200845 h 646721"/>
                <a:gd name="connsiteX4" fmla="*/ 2398248 w 2587123"/>
                <a:gd name="connsiteY4" fmla="*/ 425741 h 646721"/>
                <a:gd name="connsiteX5" fmla="*/ 2546838 w 2587123"/>
                <a:gd name="connsiteY5" fmla="*/ 646721 h 646721"/>
                <a:gd name="connsiteX0" fmla="*/ 0 w 2589903"/>
                <a:gd name="connsiteY0" fmla="*/ 532677 h 646211"/>
                <a:gd name="connsiteX1" fmla="*/ 182447 w 2589903"/>
                <a:gd name="connsiteY1" fmla="*/ 294207 h 646211"/>
                <a:gd name="connsiteX2" fmla="*/ 524927 w 2589903"/>
                <a:gd name="connsiteY2" fmla="*/ 665 h 646211"/>
                <a:gd name="connsiteX3" fmla="*/ 1077204 w 2589903"/>
                <a:gd name="connsiteY3" fmla="*/ 379788 h 646211"/>
                <a:gd name="connsiteX4" fmla="*/ 2398248 w 2589903"/>
                <a:gd name="connsiteY4" fmla="*/ 425231 h 646211"/>
                <a:gd name="connsiteX5" fmla="*/ 2546838 w 2589903"/>
                <a:gd name="connsiteY5" fmla="*/ 646211 h 646211"/>
                <a:gd name="connsiteX0" fmla="*/ 0 w 2757314"/>
                <a:gd name="connsiteY0" fmla="*/ 532677 h 646211"/>
                <a:gd name="connsiteX1" fmla="*/ 182447 w 2757314"/>
                <a:gd name="connsiteY1" fmla="*/ 294207 h 646211"/>
                <a:gd name="connsiteX2" fmla="*/ 524927 w 2757314"/>
                <a:gd name="connsiteY2" fmla="*/ 665 h 646211"/>
                <a:gd name="connsiteX3" fmla="*/ 1077204 w 2757314"/>
                <a:gd name="connsiteY3" fmla="*/ 379788 h 646211"/>
                <a:gd name="connsiteX4" fmla="*/ 2398248 w 2757314"/>
                <a:gd name="connsiteY4" fmla="*/ 425231 h 646211"/>
                <a:gd name="connsiteX5" fmla="*/ 2743631 w 2757314"/>
                <a:gd name="connsiteY5" fmla="*/ 646211 h 646211"/>
                <a:gd name="connsiteX0" fmla="*/ 0 w 2748142"/>
                <a:gd name="connsiteY0" fmla="*/ 532677 h 646211"/>
                <a:gd name="connsiteX1" fmla="*/ 182447 w 2748142"/>
                <a:gd name="connsiteY1" fmla="*/ 294207 h 646211"/>
                <a:gd name="connsiteX2" fmla="*/ 524927 w 2748142"/>
                <a:gd name="connsiteY2" fmla="*/ 665 h 646211"/>
                <a:gd name="connsiteX3" fmla="*/ 1077204 w 2748142"/>
                <a:gd name="connsiteY3" fmla="*/ 379788 h 646211"/>
                <a:gd name="connsiteX4" fmla="*/ 2017783 w 2748142"/>
                <a:gd name="connsiteY4" fmla="*/ 418329 h 646211"/>
                <a:gd name="connsiteX5" fmla="*/ 2743631 w 2748142"/>
                <a:gd name="connsiteY5" fmla="*/ 646211 h 646211"/>
                <a:gd name="connsiteX0" fmla="*/ 0 w 2618056"/>
                <a:gd name="connsiteY0" fmla="*/ 532677 h 646211"/>
                <a:gd name="connsiteX1" fmla="*/ 182447 w 2618056"/>
                <a:gd name="connsiteY1" fmla="*/ 294207 h 646211"/>
                <a:gd name="connsiteX2" fmla="*/ 524927 w 2618056"/>
                <a:gd name="connsiteY2" fmla="*/ 665 h 646211"/>
                <a:gd name="connsiteX3" fmla="*/ 1077204 w 2618056"/>
                <a:gd name="connsiteY3" fmla="*/ 379788 h 646211"/>
                <a:gd name="connsiteX4" fmla="*/ 2017783 w 2618056"/>
                <a:gd name="connsiteY4" fmla="*/ 418329 h 646211"/>
                <a:gd name="connsiteX5" fmla="*/ 2612436 w 2618056"/>
                <a:gd name="connsiteY5" fmla="*/ 646211 h 64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8056" h="646211">
                  <a:moveTo>
                    <a:pt x="0" y="532677"/>
                  </a:moveTo>
                  <a:cubicBezTo>
                    <a:pt x="50087" y="505586"/>
                    <a:pt x="94959" y="382876"/>
                    <a:pt x="182447" y="294207"/>
                  </a:cubicBezTo>
                  <a:cubicBezTo>
                    <a:pt x="269935" y="205538"/>
                    <a:pt x="375801" y="-13599"/>
                    <a:pt x="524927" y="665"/>
                  </a:cubicBezTo>
                  <a:cubicBezTo>
                    <a:pt x="674053" y="14929"/>
                    <a:pt x="828395" y="310177"/>
                    <a:pt x="1077204" y="379788"/>
                  </a:cubicBezTo>
                  <a:cubicBezTo>
                    <a:pt x="1326013" y="449399"/>
                    <a:pt x="1761911" y="373925"/>
                    <a:pt x="2017783" y="418329"/>
                  </a:cubicBezTo>
                  <a:cubicBezTo>
                    <a:pt x="2273655" y="462733"/>
                    <a:pt x="2669903" y="551596"/>
                    <a:pt x="2612436" y="646211"/>
                  </a:cubicBezTo>
                </a:path>
              </a:pathLst>
            </a:custGeom>
            <a:noFill/>
            <a:ln w="9525"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72868" y="826165"/>
                <a:ext cx="80752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68" y="826165"/>
                <a:ext cx="807529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2"/>
              <p:cNvSpPr txBox="1"/>
              <p:nvPr/>
            </p:nvSpPr>
            <p:spPr>
              <a:xfrm>
                <a:off x="329285" y="114129"/>
                <a:ext cx="5220615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>
                <a:defPPr>
                  <a:defRPr lang="en-US"/>
                </a:defPPr>
                <a:lvl1pPr marL="12700">
                  <a:lnSpc>
                    <a:spcPct val="100000"/>
                  </a:lnSpc>
                  <a:spcBef>
                    <a:spcPts val="120"/>
                  </a:spcBef>
                  <a:defRPr sz="1400">
                    <a:solidFill>
                      <a:srgbClr val="EF6C00"/>
                    </a:solidFill>
                    <a:latin typeface="Trebuchet MS"/>
                    <a:cs typeface="Trebuchet MS"/>
                  </a:defRPr>
                </a:lvl1pPr>
              </a:lstStyle>
              <a:p>
                <a:r>
                  <a:rPr lang="en-US" dirty="0" smtClean="0"/>
                  <a:t>Cost Function - Deciphering the Cost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pc="-55" dirty="0" smtClean="0">
                    <a:solidFill>
                      <a:srgbClr val="35444F"/>
                    </a:solidFill>
                  </a:rPr>
                  <a:t> </a:t>
                </a:r>
                <a:r>
                  <a:rPr lang="en-US" dirty="0"/>
                  <a:t>With Two </a:t>
                </a:r>
                <a:r>
                  <a:rPr lang="en-US" dirty="0" err="1"/>
                  <a:t>Params</a:t>
                </a:r>
                <a:endParaRPr lang="en-US" dirty="0"/>
              </a:p>
            </p:txBody>
          </p:sp>
        </mc:Choice>
        <mc:Fallback xmlns="">
          <p:sp>
            <p:nvSpPr>
              <p:cNvPr id="4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114129"/>
                <a:ext cx="5220615" cy="230832"/>
              </a:xfrm>
              <a:prstGeom prst="rect">
                <a:avLst/>
              </a:prstGeom>
              <a:blipFill>
                <a:blip r:embed="rId15"/>
                <a:stretch>
                  <a:fillRect l="-1869" t="-21053" r="-1402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39928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2815883" y="403225"/>
            <a:ext cx="2949917" cy="127342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The cost function is a 3D bowl-shaped surface:</a:t>
            </a: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7400" y="574813"/>
            <a:ext cx="2257255" cy="2269135"/>
            <a:chOff x="375869" y="-113439"/>
            <a:chExt cx="2257255" cy="2269135"/>
          </a:xfrm>
        </p:grpSpPr>
        <p:grpSp>
          <p:nvGrpSpPr>
            <p:cNvPr id="8" name="Group 7"/>
            <p:cNvGrpSpPr/>
            <p:nvPr/>
          </p:nvGrpSpPr>
          <p:grpSpPr>
            <a:xfrm>
              <a:off x="375869" y="-113439"/>
              <a:ext cx="2257255" cy="2269135"/>
              <a:chOff x="375869" y="-113439"/>
              <a:chExt cx="2257255" cy="2269135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75869" y="-113439"/>
                <a:ext cx="2257255" cy="2269135"/>
                <a:chOff x="3681387" y="1438774"/>
                <a:chExt cx="2257255" cy="1886107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4155510" y="1438774"/>
                  <a:ext cx="0" cy="15027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4157415" y="2907391"/>
                  <a:ext cx="178122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4762234" y="3047882"/>
                      <a:ext cx="558166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Size </a:t>
                      </a:r>
                      <a14:m>
                        <m:oMath xmlns:m="http://schemas.openxmlformats.org/officeDocument/2006/math"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2" name="Rectangle 3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62234" y="3047882"/>
                      <a:ext cx="558166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18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angle 32"/>
                    <p:cNvSpPr/>
                    <p:nvPr/>
                  </p:nvSpPr>
                  <p:spPr>
                    <a:xfrm rot="16200000">
                      <a:off x="3561211" y="2035746"/>
                      <a:ext cx="51735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Price </a:t>
                      </a:r>
                      <a14:m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3" name="Rectangle 3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561211" y="2035746"/>
                      <a:ext cx="517351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222" r="-17778" b="-98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Rectangle 33"/>
                <p:cNvSpPr/>
                <p:nvPr/>
              </p:nvSpPr>
              <p:spPr>
                <a:xfrm>
                  <a:off x="3906134" y="2584848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3906134" y="2382632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906134" y="2164097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28060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53603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789976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3906134" y="1957509"/>
                  <a:ext cx="263214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4</a:t>
                  </a: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906134" y="1753496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5</a:t>
                  </a:r>
                  <a:endParaRPr lang="en-US" sz="1200" dirty="0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906134" y="1544475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6</a:t>
                  </a:r>
                  <a:endParaRPr lang="en-US" sz="1200" dirty="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5043019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ZA" sz="1200" spc="-55" dirty="0">
                      <a:solidFill>
                        <a:srgbClr val="35444F"/>
                      </a:solidFill>
                      <a:latin typeface="Trebuchet MS"/>
                    </a:rPr>
                    <a:t>4</a:t>
                  </a:r>
                  <a:endParaRPr lang="en-US" sz="1200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5295255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5</a:t>
                  </a:r>
                  <a:endParaRPr lang="en-US" sz="1200" dirty="0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5544810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6</a:t>
                  </a:r>
                  <a:endParaRPr lang="en-US" sz="1200" dirty="0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1070049" y="860041"/>
                <a:ext cx="570075" cy="573087"/>
                <a:chOff x="4433536" y="2060454"/>
                <a:chExt cx="570075" cy="573087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4433536" y="2571438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687758" y="2320736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4941508" y="206045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798344" y="140537"/>
              <a:ext cx="99546" cy="1258969"/>
              <a:chOff x="798344" y="140537"/>
              <a:chExt cx="99546" cy="1258969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798344" y="1399506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798344" y="114637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798344" y="89491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798344" y="64345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798344" y="39199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798344" y="14053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1684996" y="1019897"/>
              <a:ext cx="99548" cy="1262143"/>
              <a:chOff x="2806700" y="252961"/>
              <a:chExt cx="99548" cy="12621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2806701" y="1515104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2806700" y="1007795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2806700" y="1263480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2806700" y="754752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2806701" y="502516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806702" y="25296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Connector 45"/>
          <p:cNvCxnSpPr/>
          <p:nvPr/>
        </p:nvCxnSpPr>
        <p:spPr>
          <a:xfrm>
            <a:off x="2654300" y="435464"/>
            <a:ext cx="0" cy="26061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53670" y="2843948"/>
                <a:ext cx="13236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0" y="2843948"/>
                <a:ext cx="132369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990423" y="2744113"/>
                <a:ext cx="2460545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1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423" y="2744113"/>
                <a:ext cx="2460545" cy="461280"/>
              </a:xfrm>
              <a:prstGeom prst="rect">
                <a:avLst/>
              </a:prstGeom>
              <a:blipFill>
                <a:blip r:embed="rId6"/>
                <a:stretch>
                  <a:fillRect l="-1489" t="-122368" r="-248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96" y="883595"/>
            <a:ext cx="3018839" cy="1702639"/>
          </a:xfrm>
          <a:prstGeom prst="rect">
            <a:avLst/>
          </a:prstGeom>
        </p:spPr>
      </p:pic>
      <p:sp>
        <p:nvSpPr>
          <p:cNvPr id="50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2"/>
              <p:cNvSpPr txBox="1"/>
              <p:nvPr/>
            </p:nvSpPr>
            <p:spPr>
              <a:xfrm>
                <a:off x="329285" y="114129"/>
                <a:ext cx="5220615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>
                <a:defPPr>
                  <a:defRPr lang="en-US"/>
                </a:defPPr>
                <a:lvl1pPr marL="12700">
                  <a:lnSpc>
                    <a:spcPct val="100000"/>
                  </a:lnSpc>
                  <a:spcBef>
                    <a:spcPts val="120"/>
                  </a:spcBef>
                  <a:defRPr sz="1400">
                    <a:solidFill>
                      <a:srgbClr val="EF6C00"/>
                    </a:solidFill>
                    <a:latin typeface="Trebuchet MS"/>
                    <a:cs typeface="Trebuchet MS"/>
                  </a:defRPr>
                </a:lvl1pPr>
              </a:lstStyle>
              <a:p>
                <a:r>
                  <a:rPr lang="en-US" dirty="0" smtClean="0"/>
                  <a:t>Cost Function - Deciphering the Cost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pc="-55" dirty="0" smtClean="0">
                    <a:solidFill>
                      <a:srgbClr val="35444F"/>
                    </a:solidFill>
                  </a:rPr>
                  <a:t> </a:t>
                </a:r>
                <a:r>
                  <a:rPr lang="en-US" dirty="0"/>
                  <a:t>With Two </a:t>
                </a:r>
                <a:r>
                  <a:rPr lang="en-US" dirty="0" err="1"/>
                  <a:t>Params</a:t>
                </a:r>
                <a:endParaRPr lang="en-US" dirty="0"/>
              </a:p>
            </p:txBody>
          </p:sp>
        </mc:Choice>
        <mc:Fallback xmlns="">
          <p:sp>
            <p:nvSpPr>
              <p:cNvPr id="5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114129"/>
                <a:ext cx="5220615" cy="230832"/>
              </a:xfrm>
              <a:prstGeom prst="rect">
                <a:avLst/>
              </a:prstGeom>
              <a:blipFill>
                <a:blip r:embed="rId8"/>
                <a:stretch>
                  <a:fillRect l="-1869" t="-21053" r="-1402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45764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2815883" y="403225"/>
            <a:ext cx="2949917" cy="127342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The cost function as a contour plot:</a:t>
            </a: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7400" y="574813"/>
            <a:ext cx="2257255" cy="2269135"/>
            <a:chOff x="375869" y="-113439"/>
            <a:chExt cx="2257255" cy="2269135"/>
          </a:xfrm>
        </p:grpSpPr>
        <p:grpSp>
          <p:nvGrpSpPr>
            <p:cNvPr id="8" name="Group 7"/>
            <p:cNvGrpSpPr/>
            <p:nvPr/>
          </p:nvGrpSpPr>
          <p:grpSpPr>
            <a:xfrm>
              <a:off x="375869" y="-113439"/>
              <a:ext cx="2257255" cy="2269135"/>
              <a:chOff x="375869" y="-113439"/>
              <a:chExt cx="2257255" cy="2269135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75869" y="-113439"/>
                <a:ext cx="2257255" cy="2269135"/>
                <a:chOff x="3681387" y="1438774"/>
                <a:chExt cx="2257255" cy="1886107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4155510" y="1438774"/>
                  <a:ext cx="0" cy="15027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4157415" y="2907391"/>
                  <a:ext cx="178122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4762234" y="3047882"/>
                      <a:ext cx="558166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Size </a:t>
                      </a:r>
                      <a14:m>
                        <m:oMath xmlns:m="http://schemas.openxmlformats.org/officeDocument/2006/math"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2" name="Rectangle 3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62234" y="3047882"/>
                      <a:ext cx="558166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18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angle 32"/>
                    <p:cNvSpPr/>
                    <p:nvPr/>
                  </p:nvSpPr>
                  <p:spPr>
                    <a:xfrm rot="16200000">
                      <a:off x="3561211" y="2035746"/>
                      <a:ext cx="51735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200" spc="-55" dirty="0" smtClean="0">
                          <a:solidFill>
                            <a:srgbClr val="35444F"/>
                          </a:solidFill>
                          <a:latin typeface="Trebuchet MS"/>
                          <a:cs typeface="Trebuchet MS"/>
                        </a:rPr>
                        <a:t>Price </a:t>
                      </a:r>
                      <a14:m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3" name="Rectangle 3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561211" y="2035746"/>
                      <a:ext cx="517351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222" r="-17778" b="-98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Rectangle 33"/>
                <p:cNvSpPr/>
                <p:nvPr/>
              </p:nvSpPr>
              <p:spPr>
                <a:xfrm>
                  <a:off x="3906134" y="2584848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3906134" y="2382632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3906134" y="2164097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28060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1</a:t>
                  </a:r>
                  <a:endParaRPr lang="en-US" sz="1200" dirty="0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536038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2</a:t>
                  </a:r>
                  <a:endParaRPr lang="en-US" sz="1200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789976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3</a:t>
                  </a:r>
                  <a:endParaRPr lang="en-US" sz="1200" dirty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3906134" y="1957509"/>
                  <a:ext cx="263214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>
                      <a:solidFill>
                        <a:srgbClr val="35444F"/>
                      </a:solidFill>
                      <a:latin typeface="Trebuchet MS"/>
                    </a:rPr>
                    <a:t>4</a:t>
                  </a: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3906134" y="1753496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5</a:t>
                  </a:r>
                  <a:endParaRPr lang="en-US" sz="1200" dirty="0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906134" y="1544475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6</a:t>
                  </a:r>
                  <a:endParaRPr lang="en-US" sz="1200" dirty="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5043019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ZA" sz="1200" spc="-55" dirty="0">
                      <a:solidFill>
                        <a:srgbClr val="35444F"/>
                      </a:solidFill>
                      <a:latin typeface="Trebuchet MS"/>
                    </a:rPr>
                    <a:t>4</a:t>
                  </a:r>
                  <a:endParaRPr lang="en-US" sz="1200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5295255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5</a:t>
                  </a:r>
                  <a:endParaRPr lang="en-US" sz="1200" dirty="0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5544810" y="2912729"/>
                  <a:ext cx="257763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</a:rPr>
                    <a:t>6</a:t>
                  </a:r>
                  <a:endParaRPr lang="en-US" sz="1200" dirty="0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1070049" y="860041"/>
                <a:ext cx="570075" cy="573087"/>
                <a:chOff x="4433536" y="2060454"/>
                <a:chExt cx="570075" cy="573087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4433536" y="2571438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687758" y="2320736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4941508" y="2060454"/>
                  <a:ext cx="62103" cy="6210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798344" y="140537"/>
              <a:ext cx="99546" cy="1258969"/>
              <a:chOff x="798344" y="140537"/>
              <a:chExt cx="99546" cy="1258969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798344" y="1399506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798344" y="114637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798344" y="89491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798344" y="64345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798344" y="39199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798344" y="140537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 rot="5400000">
              <a:off x="1684996" y="1019897"/>
              <a:ext cx="99548" cy="1262143"/>
              <a:chOff x="2806700" y="252961"/>
              <a:chExt cx="99548" cy="12621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2806701" y="1515104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2806700" y="1007795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2806700" y="1263480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2806700" y="754752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2806701" y="502516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2806702" y="252961"/>
                <a:ext cx="995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Connector 45"/>
          <p:cNvCxnSpPr/>
          <p:nvPr/>
        </p:nvCxnSpPr>
        <p:spPr>
          <a:xfrm>
            <a:off x="2654300" y="435464"/>
            <a:ext cx="0" cy="26061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53670" y="2843948"/>
                <a:ext cx="13236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0" y="2843948"/>
                <a:ext cx="132369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990423" y="2744113"/>
                <a:ext cx="2460545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1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423" y="2744113"/>
                <a:ext cx="2460545" cy="461280"/>
              </a:xfrm>
              <a:prstGeom prst="rect">
                <a:avLst/>
              </a:prstGeom>
              <a:blipFill>
                <a:blip r:embed="rId6"/>
                <a:stretch>
                  <a:fillRect l="-1489" t="-122368" r="-248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15" y="765803"/>
            <a:ext cx="2764856" cy="1938223"/>
          </a:xfrm>
          <a:prstGeom prst="rect">
            <a:avLst/>
          </a:prstGeom>
        </p:spPr>
      </p:pic>
      <p:sp>
        <p:nvSpPr>
          <p:cNvPr id="49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2"/>
              <p:cNvSpPr txBox="1"/>
              <p:nvPr/>
            </p:nvSpPr>
            <p:spPr>
              <a:xfrm>
                <a:off x="329285" y="114129"/>
                <a:ext cx="5220615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>
                <a:defPPr>
                  <a:defRPr lang="en-US"/>
                </a:defPPr>
                <a:lvl1pPr marL="12700">
                  <a:lnSpc>
                    <a:spcPct val="100000"/>
                  </a:lnSpc>
                  <a:spcBef>
                    <a:spcPts val="120"/>
                  </a:spcBef>
                  <a:defRPr sz="1400">
                    <a:solidFill>
                      <a:srgbClr val="EF6C00"/>
                    </a:solidFill>
                    <a:latin typeface="Trebuchet MS"/>
                    <a:cs typeface="Trebuchet MS"/>
                  </a:defRPr>
                </a:lvl1pPr>
              </a:lstStyle>
              <a:p>
                <a:r>
                  <a:rPr lang="en-US" dirty="0" smtClean="0"/>
                  <a:t>Cost Function - Deciphering the Cost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pc="-55" dirty="0" smtClean="0">
                    <a:solidFill>
                      <a:srgbClr val="35444F"/>
                    </a:solidFill>
                  </a:rPr>
                  <a:t> </a:t>
                </a:r>
                <a:r>
                  <a:rPr lang="en-US" dirty="0"/>
                  <a:t>With Two </a:t>
                </a:r>
                <a:r>
                  <a:rPr lang="en-US" dirty="0" err="1"/>
                  <a:t>Params</a:t>
                </a:r>
                <a:endParaRPr lang="en-US" dirty="0"/>
              </a:p>
            </p:txBody>
          </p:sp>
        </mc:Choice>
        <mc:Fallback xmlns="">
          <p:sp>
            <p:nvSpPr>
              <p:cNvPr id="51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114129"/>
                <a:ext cx="5220615" cy="230832"/>
              </a:xfrm>
              <a:prstGeom prst="rect">
                <a:avLst/>
              </a:prstGeom>
              <a:blipFill>
                <a:blip r:embed="rId8"/>
                <a:stretch>
                  <a:fillRect l="-1869" t="-21053" r="-1402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04251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Chart 54"/>
          <p:cNvGraphicFramePr>
            <a:graphicFrameLocks/>
          </p:cNvGraphicFramePr>
          <p:nvPr/>
        </p:nvGraphicFramePr>
        <p:xfrm>
          <a:off x="63500" y="344961"/>
          <a:ext cx="2886131" cy="2639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6" name="Straight Connector 45"/>
          <p:cNvCxnSpPr/>
          <p:nvPr/>
        </p:nvCxnSpPr>
        <p:spPr>
          <a:xfrm>
            <a:off x="2882900" y="435464"/>
            <a:ext cx="0" cy="26061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53670" y="2940516"/>
                <a:ext cx="13236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0" y="2940516"/>
                <a:ext cx="132369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112439" y="2744113"/>
                <a:ext cx="2460545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1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439" y="2744113"/>
                <a:ext cx="2460545" cy="461280"/>
              </a:xfrm>
              <a:prstGeom prst="rect">
                <a:avLst/>
              </a:prstGeom>
              <a:blipFill>
                <a:blip r:embed="rId5"/>
                <a:stretch>
                  <a:fillRect l="-1489" t="-122368" r="-248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53" y="471517"/>
            <a:ext cx="2776111" cy="226459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399674" y="1927225"/>
            <a:ext cx="865591" cy="682855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85788" y="391184"/>
            <a:ext cx="644718" cy="786152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79120" y="768096"/>
            <a:ext cx="1914144" cy="1286256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16312" y="452006"/>
            <a:ext cx="1130576" cy="901772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2959100" y="2093722"/>
            <a:ext cx="62103" cy="621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5160662" y="1272056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/>
          <p:cNvSpPr/>
          <p:nvPr/>
        </p:nvSpPr>
        <p:spPr>
          <a:xfrm>
            <a:off x="5419084" y="973074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/>
          <p:cNvSpPr/>
          <p:nvPr/>
        </p:nvSpPr>
        <p:spPr>
          <a:xfrm>
            <a:off x="4420640" y="245618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/>
          <p:cNvSpPr/>
          <p:nvPr/>
        </p:nvSpPr>
        <p:spPr>
          <a:xfrm>
            <a:off x="4363490" y="1365631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506824" y="997154"/>
            <a:ext cx="2223676" cy="373632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Multiply 48"/>
          <p:cNvSpPr/>
          <p:nvPr/>
        </p:nvSpPr>
        <p:spPr>
          <a:xfrm>
            <a:off x="5387334" y="1964765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bject 4"/>
          <p:cNvSpPr txBox="1"/>
          <p:nvPr/>
        </p:nvSpPr>
        <p:spPr>
          <a:xfrm>
            <a:off x="506824" y="323363"/>
            <a:ext cx="2949917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this hypothesis, what’s the cost?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63" name="object 4"/>
          <p:cNvSpPr txBox="1"/>
          <p:nvPr/>
        </p:nvSpPr>
        <p:spPr>
          <a:xfrm>
            <a:off x="506823" y="323362"/>
            <a:ext cx="2949917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this cost, what’s the hypothesis?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/>
              <p:cNvSpPr txBox="1"/>
              <p:nvPr/>
            </p:nvSpPr>
            <p:spPr>
              <a:xfrm>
                <a:off x="329285" y="114129"/>
                <a:ext cx="5220615" cy="230832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>
                <a:defPPr>
                  <a:defRPr lang="en-US"/>
                </a:defPPr>
                <a:lvl1pPr marL="12700">
                  <a:lnSpc>
                    <a:spcPct val="100000"/>
                  </a:lnSpc>
                  <a:spcBef>
                    <a:spcPts val="120"/>
                  </a:spcBef>
                  <a:defRPr sz="1400">
                    <a:solidFill>
                      <a:srgbClr val="EF6C00"/>
                    </a:solidFill>
                    <a:latin typeface="Trebuchet MS"/>
                    <a:cs typeface="Trebuchet MS"/>
                  </a:defRPr>
                </a:lvl1pPr>
              </a:lstStyle>
              <a:p>
                <a:r>
                  <a:rPr lang="en-US" dirty="0" smtClean="0"/>
                  <a:t>Cost Function - Deciphering the Cost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pc="-55" dirty="0" smtClean="0">
                    <a:solidFill>
                      <a:srgbClr val="35444F"/>
                    </a:solidFill>
                  </a:rPr>
                  <a:t> </a:t>
                </a:r>
                <a:r>
                  <a:rPr lang="en-US" dirty="0"/>
                  <a:t>With Two </a:t>
                </a:r>
                <a:r>
                  <a:rPr lang="en-US" dirty="0" err="1"/>
                  <a:t>Params</a:t>
                </a:r>
                <a:endParaRPr lang="en-US" dirty="0"/>
              </a:p>
            </p:txBody>
          </p:sp>
        </mc:Choice>
        <mc:Fallback xmlns="">
          <p:sp>
            <p:nvSpPr>
              <p:cNvPr id="23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5" y="114129"/>
                <a:ext cx="5220615" cy="230832"/>
              </a:xfrm>
              <a:prstGeom prst="rect">
                <a:avLst/>
              </a:prstGeom>
              <a:blipFill>
                <a:blip r:embed="rId7"/>
                <a:stretch>
                  <a:fillRect l="-1869" t="-21053" r="-1402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2526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60" grpId="0" animBg="1"/>
      <p:bldP spid="60" grpId="1" animBg="1"/>
      <p:bldP spid="61" grpId="0" animBg="1"/>
      <p:bldP spid="49" grpId="0" animBg="1"/>
      <p:bldP spid="49" grpId="1" animBg="1"/>
      <p:bldP spid="62" grpId="0"/>
      <p:bldP spid="62" grpId="1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spc="-40" dirty="0">
                <a:solidFill>
                  <a:srgbClr val="22373A"/>
                </a:solidFill>
                <a:latin typeface="Trebuchet MS"/>
                <a:cs typeface="Trebuchet MS"/>
              </a:rPr>
              <a:t>Gradient Descent </a:t>
            </a:r>
            <a:endParaRPr lang="en-US" sz="1400" b="1" spc="-40" dirty="0" smtClean="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Formulation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3797300" y="2079625"/>
            <a:ext cx="1934528" cy="108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Simple (Univariate)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Cost Function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Gradient Descent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Formulation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Algorithm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Application to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23052652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40776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Introduction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422731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How would you go about reaching the minimum (water) below?</a:t>
            </a:r>
          </a:p>
        </p:txBody>
      </p:sp>
      <p:sp>
        <p:nvSpPr>
          <p:cNvPr id="14" name="object 4"/>
          <p:cNvSpPr/>
          <p:nvPr/>
        </p:nvSpPr>
        <p:spPr>
          <a:xfrm>
            <a:off x="1082858" y="807958"/>
            <a:ext cx="3600085" cy="2226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25819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273023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Given some arbitrary cost function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100" b="1" dirty="0" smtClean="0">
                  <a:latin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We want to achieve: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Strategy: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to some random values 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Continuously make updates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in the direction of “descent</a:t>
                </a: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”</a:t>
                </a: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Until the minimum is reached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730235"/>
              </a:xfrm>
              <a:prstGeom prst="rect">
                <a:avLst/>
              </a:prstGeom>
              <a:blipFill>
                <a:blip r:embed="rId2"/>
                <a:stretch>
                  <a:fillRect l="-1236" t="-1566" b="-2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51435" y="1935131"/>
                <a:ext cx="1214114" cy="242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35" y="1935131"/>
                <a:ext cx="1214114" cy="242118"/>
              </a:xfrm>
              <a:prstGeom prst="rect">
                <a:avLst/>
              </a:prstGeom>
              <a:blipFill>
                <a:blip r:embed="rId3"/>
                <a:stretch>
                  <a:fillRect l="-251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09" y="479425"/>
            <a:ext cx="3444791" cy="1759608"/>
          </a:xfrm>
          <a:prstGeom prst="rect">
            <a:avLst/>
          </a:prstGeom>
        </p:spPr>
      </p:pic>
      <p:sp>
        <p:nvSpPr>
          <p:cNvPr id="7" name="object 2"/>
          <p:cNvSpPr txBox="1"/>
          <p:nvPr/>
        </p:nvSpPr>
        <p:spPr>
          <a:xfrm>
            <a:off x="329285" y="114129"/>
            <a:ext cx="40776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Minimizing the Cost Function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38490036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Simple Linear Regression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Model Representation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3797300" y="2079625"/>
            <a:ext cx="1934528" cy="108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Simple (Univariate)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Cost Function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Gradient Descent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Formulation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Algorithm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Application to Linear Regression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5" y="622287"/>
            <a:ext cx="4941512" cy="2524137"/>
          </a:xfrm>
          <a:prstGeom prst="rect">
            <a:avLst/>
          </a:prstGeom>
        </p:spPr>
      </p:pic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200183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1100" b="1" dirty="0" smtClean="0">
                  <a:latin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Always move towards steepest descent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469900" lvl="1">
                  <a:spcBef>
                    <a:spcPts val="90"/>
                  </a:spcBef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001830"/>
              </a:xfrm>
              <a:prstGeom prst="rect">
                <a:avLst/>
              </a:prstGeom>
              <a:blipFill>
                <a:blip r:embed="rId3"/>
                <a:stretch>
                  <a:fillRect l="-1236" t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2575407" y="1551097"/>
            <a:ext cx="28728" cy="77678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571750" y="1678305"/>
            <a:ext cx="26671" cy="78105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453640" y="1813560"/>
            <a:ext cx="121922" cy="158115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47925" y="2026920"/>
            <a:ext cx="5717" cy="106680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478408" y="2152650"/>
            <a:ext cx="160017" cy="76200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705103" y="2230755"/>
            <a:ext cx="66672" cy="70485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64155" y="2354580"/>
            <a:ext cx="5718" cy="171450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y 6"/>
          <p:cNvSpPr/>
          <p:nvPr/>
        </p:nvSpPr>
        <p:spPr>
          <a:xfrm>
            <a:off x="2491740" y="144462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2522220" y="157162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2501900" y="170370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2374900" y="191706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2374900" y="207454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2593340" y="215074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2689860" y="224726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2689860" y="2472690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bject 2"/>
          <p:cNvSpPr txBox="1"/>
          <p:nvPr/>
        </p:nvSpPr>
        <p:spPr>
          <a:xfrm>
            <a:off x="329285" y="114129"/>
            <a:ext cx="40776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Minimizing the Cost Function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39078383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5" y="622287"/>
            <a:ext cx="4941512" cy="252413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374900" y="1444625"/>
            <a:ext cx="468860" cy="1181965"/>
            <a:chOff x="2374900" y="1444625"/>
            <a:chExt cx="468860" cy="1181965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575407" y="1551097"/>
              <a:ext cx="28728" cy="77678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571750" y="1678305"/>
              <a:ext cx="26671" cy="7810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453640" y="1813560"/>
              <a:ext cx="121922" cy="15811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2447925" y="2026920"/>
              <a:ext cx="5717" cy="10668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478408" y="2152650"/>
              <a:ext cx="160017" cy="7620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705103" y="2230755"/>
              <a:ext cx="66672" cy="7048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2764155" y="2354580"/>
              <a:ext cx="5718" cy="17145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2491740" y="144462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2522220" y="157162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2501900" y="170370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2374900" y="191706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2374900" y="207454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2593340" y="215074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2689860" y="224726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2689860" y="2472690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2715687" y="1534280"/>
            <a:ext cx="149433" cy="119260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36240" y="1684020"/>
            <a:ext cx="104140" cy="40640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116580" y="1737360"/>
            <a:ext cx="160020" cy="119380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50260" y="1884680"/>
            <a:ext cx="203200" cy="111760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622041" y="1996440"/>
            <a:ext cx="218439" cy="81280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903981" y="2077720"/>
            <a:ext cx="320039" cy="116840"/>
          </a:xfrm>
          <a:prstGeom prst="straightConnector1">
            <a:avLst/>
          </a:prstGeom>
          <a:ln w="19050" cap="rnd"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Multiply 40"/>
          <p:cNvSpPr/>
          <p:nvPr/>
        </p:nvSpPr>
        <p:spPr>
          <a:xfrm>
            <a:off x="2635163" y="1422170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2820172" y="1576793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3003955" y="1659863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3237460" y="180740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/>
          <p:cNvSpPr/>
          <p:nvPr/>
        </p:nvSpPr>
        <p:spPr>
          <a:xfrm>
            <a:off x="3511561" y="191706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3791377" y="2000020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4178300" y="2109065"/>
            <a:ext cx="153900" cy="153900"/>
          </a:xfrm>
          <a:prstGeom prst="mathMultiply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4"/>
              <p:cNvSpPr txBox="1"/>
              <p:nvPr/>
            </p:nvSpPr>
            <p:spPr>
              <a:xfrm>
                <a:off x="203369" y="417921"/>
                <a:ext cx="5422731" cy="200183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𝟔𝟕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𝟒𝟑</m:t>
                    </m:r>
                  </m:oMath>
                </a14:m>
                <a:endParaRPr lang="en-US" sz="1100" b="1" dirty="0" smtClean="0">
                  <a:latin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Always move towards steepest descent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469900" lvl="1">
                  <a:spcBef>
                    <a:spcPts val="90"/>
                  </a:spcBef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5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001830"/>
              </a:xfrm>
              <a:prstGeom prst="rect">
                <a:avLst/>
              </a:prstGeom>
              <a:blipFill>
                <a:blip r:embed="rId3"/>
                <a:stretch>
                  <a:fillRect l="-1236" t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bject 2"/>
          <p:cNvSpPr txBox="1"/>
          <p:nvPr/>
        </p:nvSpPr>
        <p:spPr>
          <a:xfrm>
            <a:off x="329285" y="114129"/>
            <a:ext cx="40776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Minimizing the Cost Function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8446408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03225"/>
                <a:ext cx="2603331" cy="2340384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To show you how to formulate gradient descent, let’s again assume: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a line that passes through the origin (0,0), with changing gradients so: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03225"/>
                <a:ext cx="2603331" cy="2340384"/>
              </a:xfrm>
              <a:prstGeom prst="rect">
                <a:avLst/>
              </a:prstGeom>
              <a:blipFill>
                <a:blip r:embed="rId2"/>
                <a:stretch>
                  <a:fillRect l="-2576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1138854" y="770114"/>
                <a:ext cx="5454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= 0</a:t>
                </a:r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854" y="770114"/>
                <a:ext cx="545406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920041" y="1452908"/>
                <a:ext cx="10002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1" y="1452908"/>
                <a:ext cx="1000274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596900" y="1774825"/>
            <a:ext cx="1593037" cy="1600067"/>
            <a:chOff x="3242004" y="551512"/>
            <a:chExt cx="1593037" cy="1600067"/>
          </a:xfrm>
        </p:grpSpPr>
        <p:grpSp>
          <p:nvGrpSpPr>
            <p:cNvPr id="152" name="Group 151"/>
            <p:cNvGrpSpPr/>
            <p:nvPr/>
          </p:nvGrpSpPr>
          <p:grpSpPr>
            <a:xfrm>
              <a:off x="3242004" y="551512"/>
              <a:ext cx="1593037" cy="1600067"/>
              <a:chOff x="983483" y="811532"/>
              <a:chExt cx="1593037" cy="1600067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983483" y="811532"/>
                <a:ext cx="1593037" cy="1600067"/>
                <a:chOff x="451663" y="555626"/>
                <a:chExt cx="1593037" cy="1600067"/>
              </a:xfrm>
            </p:grpSpPr>
            <p:grpSp>
              <p:nvGrpSpPr>
                <p:cNvPr id="178" name="Group 177"/>
                <p:cNvGrpSpPr/>
                <p:nvPr/>
              </p:nvGrpSpPr>
              <p:grpSpPr>
                <a:xfrm>
                  <a:off x="451663" y="555626"/>
                  <a:ext cx="1593037" cy="1600067"/>
                  <a:chOff x="3757181" y="1994903"/>
                  <a:chExt cx="1593037" cy="1329978"/>
                </a:xfrm>
              </p:grpSpPr>
              <p:cxnSp>
                <p:nvCxnSpPr>
                  <p:cNvPr id="188" name="Straight Arrow Connector 187"/>
                  <p:cNvCxnSpPr/>
                  <p:nvPr/>
                </p:nvCxnSpPr>
                <p:spPr>
                  <a:xfrm flipV="1">
                    <a:off x="4155510" y="1994903"/>
                    <a:ext cx="0" cy="91607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/>
                  <p:cNvCxnSpPr/>
                  <p:nvPr/>
                </p:nvCxnSpPr>
                <p:spPr>
                  <a:xfrm>
                    <a:off x="4155510" y="2901057"/>
                    <a:ext cx="1194708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0" name="Rectangle 189"/>
                      <p:cNvSpPr/>
                      <p:nvPr/>
                    </p:nvSpPr>
                    <p:spPr>
                      <a:xfrm>
                        <a:off x="4442172" y="3047882"/>
                        <a:ext cx="558166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200" spc="-55" dirty="0" smtClean="0">
                            <a:solidFill>
                              <a:srgbClr val="35444F"/>
                            </a:solidFill>
                            <a:latin typeface="Trebuchet MS"/>
                            <a:cs typeface="Trebuchet MS"/>
                          </a:rPr>
                          <a:t>Size </a:t>
                        </a:r>
                        <a14:m>
                          <m:oMath xmlns:m="http://schemas.openxmlformats.org/officeDocument/2006/math"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90" name="Rectangle 18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42172" y="3047882"/>
                        <a:ext cx="558166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t="-18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1" name="Rectangle 190"/>
                      <p:cNvSpPr/>
                      <p:nvPr/>
                    </p:nvSpPr>
                    <p:spPr>
                      <a:xfrm rot="16200000">
                        <a:off x="3637005" y="2347318"/>
                        <a:ext cx="517351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200" spc="-55" dirty="0" smtClean="0">
                            <a:solidFill>
                              <a:srgbClr val="35444F"/>
                            </a:solidFill>
                            <a:latin typeface="Trebuchet MS"/>
                            <a:cs typeface="Trebuchet MS"/>
                          </a:rPr>
                          <a:t>Price </a:t>
                        </a:r>
                        <a14:m>
                          <m:oMath xmlns:m="http://schemas.openxmlformats.org/officeDocument/2006/math"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91" name="Rectangle 19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3637005" y="2347318"/>
                        <a:ext cx="517351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222" r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92" name="Rectangle 191"/>
                  <p:cNvSpPr/>
                  <p:nvPr/>
                </p:nvSpPr>
                <p:spPr>
                  <a:xfrm>
                    <a:off x="3906134" y="2570597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>
                        <a:solidFill>
                          <a:srgbClr val="35444F"/>
                        </a:solidFill>
                        <a:latin typeface="Trebuchet MS"/>
                      </a:rPr>
                      <a:t>1</a:t>
                    </a:r>
                    <a:endParaRPr lang="en-US" sz="1200" dirty="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3906134" y="2337864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</a:rPr>
                      <a:t>2</a:t>
                    </a:r>
                    <a:endParaRPr lang="en-US" sz="1200" dirty="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906134" y="210519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>
                        <a:solidFill>
                          <a:srgbClr val="35444F"/>
                        </a:solidFill>
                        <a:latin typeface="Trebuchet MS"/>
                      </a:rPr>
                      <a:t>3</a:t>
                    </a:r>
                    <a:endParaRPr lang="en-US" sz="1200" dirty="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4280608" y="291272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>
                        <a:solidFill>
                          <a:srgbClr val="35444F"/>
                        </a:solidFill>
                        <a:latin typeface="Trebuchet MS"/>
                      </a:rPr>
                      <a:t>1</a:t>
                    </a:r>
                    <a:endParaRPr lang="en-US" sz="1200" dirty="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4558152" y="291272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</a:rPr>
                      <a:t>2</a:t>
                    </a:r>
                    <a:endParaRPr lang="en-US" sz="1200" dirty="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4850330" y="2912729"/>
                    <a:ext cx="257763" cy="230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200" spc="-55" dirty="0" smtClean="0">
                        <a:solidFill>
                          <a:srgbClr val="35444F"/>
                        </a:solidFill>
                        <a:latin typeface="Trebuchet MS"/>
                      </a:rPr>
                      <a:t>3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170" name="Group 169"/>
                <p:cNvGrpSpPr/>
                <p:nvPr/>
              </p:nvGrpSpPr>
              <p:grpSpPr>
                <a:xfrm>
                  <a:off x="798344" y="816603"/>
                  <a:ext cx="99546" cy="565758"/>
                  <a:chOff x="798344" y="816603"/>
                  <a:chExt cx="99546" cy="565758"/>
                </a:xfrm>
              </p:grpSpPr>
              <p:cxnSp>
                <p:nvCxnSpPr>
                  <p:cNvPr id="175" name="Straight Connector 174"/>
                  <p:cNvCxnSpPr/>
                  <p:nvPr/>
                </p:nvCxnSpPr>
                <p:spPr>
                  <a:xfrm flipV="1">
                    <a:off x="798344" y="1382361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flipV="1">
                    <a:off x="798344" y="816603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flipV="1">
                    <a:off x="798344" y="1092517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Group 170"/>
                <p:cNvGrpSpPr/>
                <p:nvPr/>
              </p:nvGrpSpPr>
              <p:grpSpPr>
                <a:xfrm rot="5400000">
                  <a:off x="1338708" y="1368087"/>
                  <a:ext cx="99546" cy="565758"/>
                  <a:chOff x="2806700" y="947441"/>
                  <a:chExt cx="99546" cy="565758"/>
                </a:xfrm>
              </p:grpSpPr>
              <p:cxnSp>
                <p:nvCxnSpPr>
                  <p:cNvPr id="172" name="Straight Connector 171"/>
                  <p:cNvCxnSpPr/>
                  <p:nvPr/>
                </p:nvCxnSpPr>
                <p:spPr>
                  <a:xfrm flipV="1">
                    <a:off x="2806700" y="1513199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/>
                  <p:cNvCxnSpPr/>
                  <p:nvPr/>
                </p:nvCxnSpPr>
                <p:spPr>
                  <a:xfrm flipV="1">
                    <a:off x="2806700" y="947441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/>
                  <p:cNvCxnSpPr/>
                  <p:nvPr/>
                </p:nvCxnSpPr>
                <p:spPr>
                  <a:xfrm flipV="1">
                    <a:off x="2806700" y="1223355"/>
                    <a:ext cx="99546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5" name="Straight Connector 154"/>
              <p:cNvCxnSpPr/>
              <p:nvPr/>
            </p:nvCxnSpPr>
            <p:spPr>
              <a:xfrm flipV="1">
                <a:off x="1396061" y="1072509"/>
                <a:ext cx="829197" cy="829197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1387675" y="1501140"/>
                <a:ext cx="837583" cy="412504"/>
              </a:xfrm>
              <a:prstGeom prst="line">
                <a:avLst/>
              </a:prstGeom>
              <a:ln w="28575" cap="rnd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1396061" y="1068621"/>
                <a:ext cx="280587" cy="838252"/>
              </a:xfrm>
              <a:prstGeom prst="line">
                <a:avLst/>
              </a:prstGeom>
              <a:ln w="28575" cap="rnd">
                <a:solidFill>
                  <a:schemeClr val="accent6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 rot="18890059">
                  <a:off x="3786023" y="942643"/>
                  <a:ext cx="660565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8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90059">
                  <a:off x="3786023" y="942643"/>
                  <a:ext cx="660565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Rectangle 199"/>
                <p:cNvSpPr/>
                <p:nvPr/>
              </p:nvSpPr>
              <p:spPr>
                <a:xfrm rot="17335118">
                  <a:off x="3404691" y="935689"/>
                  <a:ext cx="721480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ZA" sz="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8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00" name="Rectangle 1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335118">
                  <a:off x="3404691" y="935689"/>
                  <a:ext cx="721480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/>
                <p:cNvSpPr/>
                <p:nvPr/>
              </p:nvSpPr>
              <p:spPr>
                <a:xfrm rot="20025316">
                  <a:off x="3813039" y="1174288"/>
                  <a:ext cx="820353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ZA" sz="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ZA" sz="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8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201" name="Rectangle 2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25316">
                  <a:off x="3813039" y="1174288"/>
                  <a:ext cx="820353" cy="21544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/>
          <p:cNvCxnSpPr/>
          <p:nvPr/>
        </p:nvCxnSpPr>
        <p:spPr>
          <a:xfrm>
            <a:off x="2882900" y="435464"/>
            <a:ext cx="0" cy="26061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4"/>
              <p:cNvSpPr txBox="1"/>
              <p:nvPr/>
            </p:nvSpPr>
            <p:spPr>
              <a:xfrm>
                <a:off x="2989157" y="403225"/>
                <a:ext cx="2603331" cy="1989006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Therefore the cost function now 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157" y="403225"/>
                <a:ext cx="2603331" cy="1989006"/>
              </a:xfrm>
              <a:prstGeom prst="rect">
                <a:avLst/>
              </a:prstGeom>
              <a:blipFill>
                <a:blip r:embed="rId10"/>
                <a:stretch>
                  <a:fillRect l="-2576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314582" y="907587"/>
                <a:ext cx="1006814" cy="248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ZA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582" y="907587"/>
                <a:ext cx="1006814" cy="248273"/>
              </a:xfrm>
              <a:prstGeom prst="rect">
                <a:avLst/>
              </a:prstGeom>
              <a:blipFill>
                <a:blip r:embed="rId11"/>
                <a:stretch>
                  <a:fillRect l="-3030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321244" y="1953879"/>
                <a:ext cx="2031454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lim>
                      </m:limLow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244" y="1953879"/>
                <a:ext cx="2031454" cy="461280"/>
              </a:xfrm>
              <a:prstGeom prst="rect">
                <a:avLst/>
              </a:prstGeom>
              <a:blipFill>
                <a:blip r:embed="rId12"/>
                <a:stretch>
                  <a:fillRect l="-1201" t="-125333" r="-4805" b="-18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959101" y="1221212"/>
                <a:ext cx="2882900" cy="5536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minimize</m:t>
                          </m:r>
                        </m:e>
                        <m:lim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lim>
                      </m:limLow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101" y="1221212"/>
                <a:ext cx="2882900" cy="553613"/>
              </a:xfrm>
              <a:prstGeom prst="rect">
                <a:avLst/>
              </a:prstGeom>
              <a:blipFill>
                <a:blip r:embed="rId13"/>
                <a:stretch>
                  <a:fillRect t="-94505" b="-145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1844040" y="1435821"/>
            <a:ext cx="2818501" cy="636819"/>
          </a:xfrm>
          <a:custGeom>
            <a:avLst/>
            <a:gdLst>
              <a:gd name="connsiteX0" fmla="*/ 0 w 2818501"/>
              <a:gd name="connsiteY0" fmla="*/ 164379 h 636819"/>
              <a:gd name="connsiteX1" fmla="*/ 1226820 w 2818501"/>
              <a:gd name="connsiteY1" fmla="*/ 11979 h 636819"/>
              <a:gd name="connsiteX2" fmla="*/ 1188720 w 2818501"/>
              <a:gd name="connsiteY2" fmla="*/ 446319 h 636819"/>
              <a:gd name="connsiteX3" fmla="*/ 2621280 w 2818501"/>
              <a:gd name="connsiteY3" fmla="*/ 415839 h 636819"/>
              <a:gd name="connsiteX4" fmla="*/ 2769870 w 2818501"/>
              <a:gd name="connsiteY4" fmla="*/ 636819 h 63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501" h="636819">
                <a:moveTo>
                  <a:pt x="0" y="164379"/>
                </a:moveTo>
                <a:cubicBezTo>
                  <a:pt x="514350" y="64684"/>
                  <a:pt x="1028700" y="-35011"/>
                  <a:pt x="1226820" y="11979"/>
                </a:cubicBezTo>
                <a:cubicBezTo>
                  <a:pt x="1424940" y="58969"/>
                  <a:pt x="956310" y="379009"/>
                  <a:pt x="1188720" y="446319"/>
                </a:cubicBezTo>
                <a:cubicBezTo>
                  <a:pt x="1421130" y="513629"/>
                  <a:pt x="2357755" y="384089"/>
                  <a:pt x="2621280" y="415839"/>
                </a:cubicBezTo>
                <a:cubicBezTo>
                  <a:pt x="2884805" y="447589"/>
                  <a:pt x="2827337" y="542204"/>
                  <a:pt x="2769870" y="636819"/>
                </a:cubicBezTo>
              </a:path>
            </a:pathLst>
          </a:custGeom>
          <a:noFill/>
          <a:ln w="952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017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1" y="667388"/>
            <a:ext cx="3036128" cy="239337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 flipV="1">
            <a:off x="1627787" y="1165225"/>
            <a:ext cx="1284300" cy="2081420"/>
          </a:xfrm>
          <a:prstGeom prst="line">
            <a:avLst/>
          </a:prstGeom>
          <a:ln w="12700" cap="rnd">
            <a:solidFill>
              <a:srgbClr val="FF000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02951" y="134711"/>
            <a:ext cx="733042" cy="2214268"/>
          </a:xfrm>
          <a:prstGeom prst="line">
            <a:avLst/>
          </a:prstGeom>
          <a:ln w="12700" cap="rnd">
            <a:solidFill>
              <a:srgbClr val="0000CC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816696" y="403225"/>
            <a:ext cx="4021705" cy="3017446"/>
            <a:chOff x="3716487" y="1438774"/>
            <a:chExt cx="2257163" cy="1667511"/>
          </a:xfrm>
        </p:grpSpPr>
        <p:cxnSp>
          <p:nvCxnSpPr>
            <p:cNvPr id="207" name="Straight Arrow Connector 206"/>
            <p:cNvCxnSpPr/>
            <p:nvPr/>
          </p:nvCxnSpPr>
          <p:spPr>
            <a:xfrm flipV="1">
              <a:off x="4155510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157415" y="2907391"/>
              <a:ext cx="1781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Multiply 25"/>
          <p:cNvSpPr/>
          <p:nvPr/>
        </p:nvSpPr>
        <p:spPr>
          <a:xfrm>
            <a:off x="1686219" y="826725"/>
            <a:ext cx="153900" cy="153900"/>
          </a:xfrm>
          <a:prstGeom prst="mathMultiply">
            <a:avLst/>
          </a:prstGeom>
          <a:solidFill>
            <a:srgbClr val="0000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360700" y="237079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2069017" y="2309509"/>
            <a:ext cx="1039386" cy="832190"/>
          </a:xfrm>
          <a:prstGeom prst="line">
            <a:avLst/>
          </a:prstGeom>
          <a:ln w="12700" cap="rnd">
            <a:solidFill>
              <a:srgbClr val="0DB315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2691498" y="3045712"/>
            <a:ext cx="945782" cy="235"/>
          </a:xfrm>
          <a:prstGeom prst="line">
            <a:avLst/>
          </a:prstGeom>
          <a:ln w="12700" cap="rnd">
            <a:solidFill>
              <a:srgbClr val="FF00FF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Multiply 53"/>
          <p:cNvSpPr/>
          <p:nvPr/>
        </p:nvSpPr>
        <p:spPr>
          <a:xfrm>
            <a:off x="3090949" y="2953758"/>
            <a:ext cx="153900" cy="153900"/>
          </a:xfrm>
          <a:prstGeom prst="mathMultiply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2733897" y="2810067"/>
            <a:ext cx="153900" cy="153900"/>
          </a:xfrm>
          <a:prstGeom prst="mathMultiply">
            <a:avLst/>
          </a:prstGeom>
          <a:solidFill>
            <a:srgbClr val="0DB31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0541" y="667553"/>
            <a:ext cx="57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2" name="Rectangle 61"/>
          <p:cNvSpPr/>
          <p:nvPr/>
        </p:nvSpPr>
        <p:spPr>
          <a:xfrm>
            <a:off x="2280675" y="1961733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2617838" y="2399793"/>
            <a:ext cx="55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852764" y="3062060"/>
            <a:ext cx="623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100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3456319" y="1165225"/>
            <a:ext cx="1284300" cy="2081420"/>
          </a:xfrm>
          <a:prstGeom prst="line">
            <a:avLst/>
          </a:prstGeom>
          <a:ln w="12700" cap="rnd">
            <a:solidFill>
              <a:srgbClr val="660066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Multiply 67"/>
          <p:cNvSpPr/>
          <p:nvPr/>
        </p:nvSpPr>
        <p:spPr>
          <a:xfrm flipH="1">
            <a:off x="3853806" y="2370790"/>
            <a:ext cx="153900" cy="153900"/>
          </a:xfrm>
          <a:prstGeom prst="mathMultiply">
            <a:avLst/>
          </a:prstGeom>
          <a:solidFill>
            <a:srgbClr val="6600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3260003" y="2309509"/>
            <a:ext cx="1039386" cy="832190"/>
          </a:xfrm>
          <a:prstGeom prst="line">
            <a:avLst/>
          </a:prstGeom>
          <a:ln w="12700" cap="rnd">
            <a:solidFill>
              <a:srgbClr val="0BB5A5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Multiply 69"/>
          <p:cNvSpPr/>
          <p:nvPr/>
        </p:nvSpPr>
        <p:spPr>
          <a:xfrm flipH="1">
            <a:off x="3480609" y="2810067"/>
            <a:ext cx="153900" cy="153900"/>
          </a:xfrm>
          <a:prstGeom prst="mathMultiply">
            <a:avLst/>
          </a:prstGeom>
          <a:solidFill>
            <a:srgbClr val="0BB5A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142515" y="128734"/>
            <a:ext cx="733042" cy="2214268"/>
          </a:xfrm>
          <a:prstGeom prst="line">
            <a:avLst/>
          </a:prstGeom>
          <a:ln w="12700" cap="rnd">
            <a:solidFill>
              <a:srgbClr val="FFFF00"/>
            </a:solidFill>
            <a:prstDash val="sysDash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Multiply 66"/>
          <p:cNvSpPr/>
          <p:nvPr/>
        </p:nvSpPr>
        <p:spPr>
          <a:xfrm flipH="1">
            <a:off x="4528287" y="826725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38902" y="667553"/>
            <a:ext cx="52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6" name="Rectangle 75"/>
          <p:cNvSpPr/>
          <p:nvPr/>
        </p:nvSpPr>
        <p:spPr>
          <a:xfrm>
            <a:off x="3437035" y="1998507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3162221" y="2415222"/>
            <a:ext cx="52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8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2411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54" grpId="0" animBg="1"/>
      <p:bldP spid="36" grpId="0" animBg="1"/>
      <p:bldP spid="21" grpId="0"/>
      <p:bldP spid="62" grpId="0"/>
      <p:bldP spid="63" grpId="0"/>
      <p:bldP spid="64" grpId="0"/>
      <p:bldP spid="68" grpId="0" animBg="1"/>
      <p:bldP spid="70" grpId="0" animBg="1"/>
      <p:bldP spid="67" grpId="0" animBg="1"/>
      <p:bldP spid="74" grpId="0"/>
      <p:bldP spid="76" grpId="0"/>
      <p:bldP spid="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1" y="667388"/>
            <a:ext cx="3036128" cy="2393374"/>
          </a:xfrm>
          <a:prstGeom prst="rect">
            <a:avLst/>
          </a:prstGeom>
        </p:spPr>
      </p:pic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816696" y="403225"/>
            <a:ext cx="4021705" cy="3017446"/>
            <a:chOff x="3716487" y="1438774"/>
            <a:chExt cx="2257163" cy="1667511"/>
          </a:xfrm>
        </p:grpSpPr>
        <p:cxnSp>
          <p:nvCxnSpPr>
            <p:cNvPr id="207" name="Straight Arrow Connector 206"/>
            <p:cNvCxnSpPr/>
            <p:nvPr/>
          </p:nvCxnSpPr>
          <p:spPr>
            <a:xfrm flipV="1">
              <a:off x="4155510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157415" y="2907391"/>
              <a:ext cx="1781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Multiply 25"/>
          <p:cNvSpPr/>
          <p:nvPr/>
        </p:nvSpPr>
        <p:spPr>
          <a:xfrm>
            <a:off x="1686219" y="826725"/>
            <a:ext cx="153900" cy="153900"/>
          </a:xfrm>
          <a:prstGeom prst="mathMultiply">
            <a:avLst/>
          </a:prstGeom>
          <a:solidFill>
            <a:srgbClr val="0000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360700" y="237079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3090949" y="2953758"/>
            <a:ext cx="153900" cy="153900"/>
          </a:xfrm>
          <a:prstGeom prst="mathMultiply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2733897" y="2810067"/>
            <a:ext cx="153900" cy="153900"/>
          </a:xfrm>
          <a:prstGeom prst="mathMultiply">
            <a:avLst/>
          </a:prstGeom>
          <a:solidFill>
            <a:srgbClr val="0DB31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0541" y="667553"/>
            <a:ext cx="57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2" name="Rectangle 61"/>
          <p:cNvSpPr/>
          <p:nvPr/>
        </p:nvSpPr>
        <p:spPr>
          <a:xfrm>
            <a:off x="1827675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2617838" y="2399793"/>
            <a:ext cx="55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852764" y="3062060"/>
            <a:ext cx="623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100" dirty="0"/>
          </a:p>
        </p:txBody>
      </p:sp>
      <p:sp>
        <p:nvSpPr>
          <p:cNvPr id="68" name="Multiply 67"/>
          <p:cNvSpPr/>
          <p:nvPr/>
        </p:nvSpPr>
        <p:spPr>
          <a:xfrm flipH="1">
            <a:off x="3853806" y="2370790"/>
            <a:ext cx="153900" cy="153900"/>
          </a:xfrm>
          <a:prstGeom prst="mathMultiply">
            <a:avLst/>
          </a:prstGeom>
          <a:solidFill>
            <a:srgbClr val="6600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 flipH="1">
            <a:off x="3480609" y="2810067"/>
            <a:ext cx="153900" cy="153900"/>
          </a:xfrm>
          <a:prstGeom prst="mathMultiply">
            <a:avLst/>
          </a:prstGeom>
          <a:solidFill>
            <a:srgbClr val="0BB5A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/>
          <p:cNvSpPr/>
          <p:nvPr/>
        </p:nvSpPr>
        <p:spPr>
          <a:xfrm flipH="1">
            <a:off x="4528287" y="826725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38902" y="667553"/>
            <a:ext cx="52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6" name="Rectangle 75"/>
          <p:cNvSpPr/>
          <p:nvPr/>
        </p:nvSpPr>
        <p:spPr>
          <a:xfrm>
            <a:off x="3932652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3162221" y="2415222"/>
            <a:ext cx="52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444583" y="453727"/>
                <a:ext cx="3154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83" y="453727"/>
                <a:ext cx="31542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017866" y="222004"/>
                <a:ext cx="110927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Subtract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by </a:t>
                </a:r>
              </a:p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 large positive number</a:t>
                </a:r>
                <a:endParaRPr lang="en-ZA" sz="8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66" y="222004"/>
                <a:ext cx="1109279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V="1">
            <a:off x="4602297" y="730885"/>
            <a:ext cx="0" cy="2320925"/>
          </a:xfrm>
          <a:prstGeom prst="line">
            <a:avLst/>
          </a:prstGeom>
          <a:ln w="12700" cap="rnd">
            <a:solidFill>
              <a:srgbClr val="0070C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907698" y="592226"/>
            <a:ext cx="62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6200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1" y="667388"/>
            <a:ext cx="3036128" cy="2393374"/>
          </a:xfrm>
          <a:prstGeom prst="rect">
            <a:avLst/>
          </a:prstGeom>
        </p:spPr>
      </p:pic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816696" y="403225"/>
            <a:ext cx="4021705" cy="3017446"/>
            <a:chOff x="3716487" y="1438774"/>
            <a:chExt cx="2257163" cy="1667511"/>
          </a:xfrm>
        </p:grpSpPr>
        <p:cxnSp>
          <p:nvCxnSpPr>
            <p:cNvPr id="207" name="Straight Arrow Connector 206"/>
            <p:cNvCxnSpPr/>
            <p:nvPr/>
          </p:nvCxnSpPr>
          <p:spPr>
            <a:xfrm flipV="1">
              <a:off x="4155510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157415" y="2907391"/>
              <a:ext cx="1781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Multiply 25"/>
          <p:cNvSpPr/>
          <p:nvPr/>
        </p:nvSpPr>
        <p:spPr>
          <a:xfrm>
            <a:off x="1686219" y="826725"/>
            <a:ext cx="153900" cy="153900"/>
          </a:xfrm>
          <a:prstGeom prst="mathMultiply">
            <a:avLst/>
          </a:prstGeom>
          <a:solidFill>
            <a:srgbClr val="0000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360700" y="237079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3090949" y="2953758"/>
            <a:ext cx="153900" cy="153900"/>
          </a:xfrm>
          <a:prstGeom prst="mathMultiply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2733897" y="2810067"/>
            <a:ext cx="153900" cy="153900"/>
          </a:xfrm>
          <a:prstGeom prst="mathMultiply">
            <a:avLst/>
          </a:prstGeom>
          <a:solidFill>
            <a:srgbClr val="0DB31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0541" y="667553"/>
            <a:ext cx="57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2617838" y="2399793"/>
            <a:ext cx="55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852764" y="3062060"/>
            <a:ext cx="623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100" dirty="0"/>
          </a:p>
        </p:txBody>
      </p:sp>
      <p:sp>
        <p:nvSpPr>
          <p:cNvPr id="68" name="Multiply 67"/>
          <p:cNvSpPr/>
          <p:nvPr/>
        </p:nvSpPr>
        <p:spPr>
          <a:xfrm flipH="1">
            <a:off x="3853806" y="2370790"/>
            <a:ext cx="153900" cy="153900"/>
          </a:xfrm>
          <a:prstGeom prst="mathMultiply">
            <a:avLst/>
          </a:prstGeom>
          <a:solidFill>
            <a:srgbClr val="6600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 flipH="1">
            <a:off x="3480609" y="2810067"/>
            <a:ext cx="153900" cy="153900"/>
          </a:xfrm>
          <a:prstGeom prst="mathMultiply">
            <a:avLst/>
          </a:prstGeom>
          <a:solidFill>
            <a:srgbClr val="0BB5A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/>
          <p:cNvSpPr/>
          <p:nvPr/>
        </p:nvSpPr>
        <p:spPr>
          <a:xfrm flipH="1">
            <a:off x="4528287" y="826725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38902" y="667553"/>
            <a:ext cx="52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3162221" y="2415222"/>
            <a:ext cx="52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766403" y="1998715"/>
                <a:ext cx="3154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03" y="1998715"/>
                <a:ext cx="31542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365560" y="1672529"/>
                <a:ext cx="933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Subtract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by </a:t>
                </a:r>
              </a:p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 moderate positive number</a:t>
                </a:r>
                <a:endParaRPr lang="en-ZA" sz="8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60" y="1672529"/>
                <a:ext cx="93383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V="1">
            <a:off x="3931737" y="2232025"/>
            <a:ext cx="0" cy="819786"/>
          </a:xfrm>
          <a:prstGeom prst="line">
            <a:avLst/>
          </a:prstGeom>
          <a:ln w="12700" cap="rnd">
            <a:solidFill>
              <a:srgbClr val="0070C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20440" y="2137214"/>
            <a:ext cx="329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27675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3932652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34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82724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1" y="667388"/>
            <a:ext cx="3036128" cy="2393374"/>
          </a:xfrm>
          <a:prstGeom prst="rect">
            <a:avLst/>
          </a:prstGeom>
        </p:spPr>
      </p:pic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816696" y="403225"/>
            <a:ext cx="4021705" cy="3017446"/>
            <a:chOff x="3716487" y="1438774"/>
            <a:chExt cx="2257163" cy="1667511"/>
          </a:xfrm>
        </p:grpSpPr>
        <p:cxnSp>
          <p:nvCxnSpPr>
            <p:cNvPr id="207" name="Straight Arrow Connector 206"/>
            <p:cNvCxnSpPr/>
            <p:nvPr/>
          </p:nvCxnSpPr>
          <p:spPr>
            <a:xfrm flipV="1">
              <a:off x="4155510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157415" y="2907391"/>
              <a:ext cx="1781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Multiply 25"/>
          <p:cNvSpPr/>
          <p:nvPr/>
        </p:nvSpPr>
        <p:spPr>
          <a:xfrm>
            <a:off x="1686219" y="826725"/>
            <a:ext cx="153900" cy="153900"/>
          </a:xfrm>
          <a:prstGeom prst="mathMultiply">
            <a:avLst/>
          </a:prstGeom>
          <a:solidFill>
            <a:srgbClr val="0000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360700" y="237079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3090949" y="2953758"/>
            <a:ext cx="153900" cy="153900"/>
          </a:xfrm>
          <a:prstGeom prst="mathMultiply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2733897" y="2810067"/>
            <a:ext cx="153900" cy="153900"/>
          </a:xfrm>
          <a:prstGeom prst="mathMultiply">
            <a:avLst/>
          </a:prstGeom>
          <a:solidFill>
            <a:srgbClr val="0DB31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0541" y="667553"/>
            <a:ext cx="57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2617838" y="2399793"/>
            <a:ext cx="55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852764" y="3062060"/>
            <a:ext cx="623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100" dirty="0"/>
          </a:p>
        </p:txBody>
      </p:sp>
      <p:sp>
        <p:nvSpPr>
          <p:cNvPr id="68" name="Multiply 67"/>
          <p:cNvSpPr/>
          <p:nvPr/>
        </p:nvSpPr>
        <p:spPr>
          <a:xfrm flipH="1">
            <a:off x="3853806" y="2370790"/>
            <a:ext cx="153900" cy="153900"/>
          </a:xfrm>
          <a:prstGeom prst="mathMultiply">
            <a:avLst/>
          </a:prstGeom>
          <a:solidFill>
            <a:srgbClr val="6600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 flipH="1">
            <a:off x="3480609" y="2810067"/>
            <a:ext cx="153900" cy="153900"/>
          </a:xfrm>
          <a:prstGeom prst="mathMultiply">
            <a:avLst/>
          </a:prstGeom>
          <a:solidFill>
            <a:srgbClr val="0BB5A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/>
          <p:cNvSpPr/>
          <p:nvPr/>
        </p:nvSpPr>
        <p:spPr>
          <a:xfrm flipH="1">
            <a:off x="4528287" y="826725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38902" y="667553"/>
            <a:ext cx="52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3162221" y="2415222"/>
            <a:ext cx="52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409941" y="2077418"/>
                <a:ext cx="3154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41" y="2077418"/>
                <a:ext cx="31542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009098" y="1751232"/>
                <a:ext cx="933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Subtract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by </a:t>
                </a:r>
              </a:p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 small positive number</a:t>
                </a:r>
                <a:endParaRPr lang="en-ZA" sz="8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098" y="1751232"/>
                <a:ext cx="93383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V="1">
            <a:off x="3554547" y="2308225"/>
            <a:ext cx="0" cy="743586"/>
          </a:xfrm>
          <a:prstGeom prst="line">
            <a:avLst/>
          </a:prstGeom>
          <a:ln w="12700" cap="rnd">
            <a:solidFill>
              <a:srgbClr val="0070C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314700" y="2215917"/>
            <a:ext cx="178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27675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3932652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34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04049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1" y="667388"/>
            <a:ext cx="3036128" cy="2393374"/>
          </a:xfrm>
          <a:prstGeom prst="rect">
            <a:avLst/>
          </a:prstGeom>
        </p:spPr>
      </p:pic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816696" y="403225"/>
            <a:ext cx="4021705" cy="3017446"/>
            <a:chOff x="3716487" y="1438774"/>
            <a:chExt cx="2257163" cy="1667511"/>
          </a:xfrm>
        </p:grpSpPr>
        <p:cxnSp>
          <p:nvCxnSpPr>
            <p:cNvPr id="207" name="Straight Arrow Connector 206"/>
            <p:cNvCxnSpPr/>
            <p:nvPr/>
          </p:nvCxnSpPr>
          <p:spPr>
            <a:xfrm flipV="1">
              <a:off x="4155510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157415" y="2907391"/>
              <a:ext cx="1781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Multiply 25"/>
          <p:cNvSpPr/>
          <p:nvPr/>
        </p:nvSpPr>
        <p:spPr>
          <a:xfrm>
            <a:off x="1686219" y="826725"/>
            <a:ext cx="153900" cy="153900"/>
          </a:xfrm>
          <a:prstGeom prst="mathMultiply">
            <a:avLst/>
          </a:prstGeom>
          <a:solidFill>
            <a:srgbClr val="0000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360700" y="237079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3090949" y="2953758"/>
            <a:ext cx="153900" cy="153900"/>
          </a:xfrm>
          <a:prstGeom prst="mathMultiply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2733897" y="2810067"/>
            <a:ext cx="153900" cy="153900"/>
          </a:xfrm>
          <a:prstGeom prst="mathMultiply">
            <a:avLst/>
          </a:prstGeom>
          <a:solidFill>
            <a:srgbClr val="0DB31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0541" y="667553"/>
            <a:ext cx="57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2617838" y="2399793"/>
            <a:ext cx="55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852764" y="3062060"/>
            <a:ext cx="623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100" dirty="0"/>
          </a:p>
        </p:txBody>
      </p:sp>
      <p:sp>
        <p:nvSpPr>
          <p:cNvPr id="68" name="Multiply 67"/>
          <p:cNvSpPr/>
          <p:nvPr/>
        </p:nvSpPr>
        <p:spPr>
          <a:xfrm flipH="1">
            <a:off x="3853806" y="2370790"/>
            <a:ext cx="153900" cy="153900"/>
          </a:xfrm>
          <a:prstGeom prst="mathMultiply">
            <a:avLst/>
          </a:prstGeom>
          <a:solidFill>
            <a:srgbClr val="6600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 flipH="1">
            <a:off x="3480609" y="2810067"/>
            <a:ext cx="153900" cy="153900"/>
          </a:xfrm>
          <a:prstGeom prst="mathMultiply">
            <a:avLst/>
          </a:prstGeom>
          <a:solidFill>
            <a:srgbClr val="0BB5A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/>
          <p:cNvSpPr/>
          <p:nvPr/>
        </p:nvSpPr>
        <p:spPr>
          <a:xfrm flipH="1">
            <a:off x="4528287" y="826725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38902" y="667553"/>
            <a:ext cx="52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3162221" y="2415222"/>
            <a:ext cx="52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017511" y="2077418"/>
                <a:ext cx="3154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11" y="2077418"/>
                <a:ext cx="31542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2684670" y="1930843"/>
            <a:ext cx="9338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What about now?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165927" y="2308225"/>
            <a:ext cx="0" cy="743586"/>
          </a:xfrm>
          <a:prstGeom prst="line">
            <a:avLst/>
          </a:prstGeom>
          <a:ln w="12700" cap="rnd">
            <a:solidFill>
              <a:srgbClr val="0070C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912003" y="2215917"/>
            <a:ext cx="178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27675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3932652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43465" y="2215917"/>
            <a:ext cx="178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473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1" y="667388"/>
            <a:ext cx="3036128" cy="2393374"/>
          </a:xfrm>
          <a:prstGeom prst="rect">
            <a:avLst/>
          </a:prstGeom>
        </p:spPr>
      </p:pic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816696" y="403225"/>
            <a:ext cx="4021705" cy="3017446"/>
            <a:chOff x="3716487" y="1438774"/>
            <a:chExt cx="2257163" cy="1667511"/>
          </a:xfrm>
        </p:grpSpPr>
        <p:cxnSp>
          <p:nvCxnSpPr>
            <p:cNvPr id="207" name="Straight Arrow Connector 206"/>
            <p:cNvCxnSpPr/>
            <p:nvPr/>
          </p:nvCxnSpPr>
          <p:spPr>
            <a:xfrm flipV="1">
              <a:off x="4155510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157415" y="2907391"/>
              <a:ext cx="1781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Multiply 25"/>
          <p:cNvSpPr/>
          <p:nvPr/>
        </p:nvSpPr>
        <p:spPr>
          <a:xfrm>
            <a:off x="1686219" y="826725"/>
            <a:ext cx="153900" cy="153900"/>
          </a:xfrm>
          <a:prstGeom prst="mathMultiply">
            <a:avLst/>
          </a:prstGeom>
          <a:solidFill>
            <a:srgbClr val="0000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360700" y="237079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3090949" y="2953758"/>
            <a:ext cx="153900" cy="153900"/>
          </a:xfrm>
          <a:prstGeom prst="mathMultiply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2733897" y="2810067"/>
            <a:ext cx="153900" cy="153900"/>
          </a:xfrm>
          <a:prstGeom prst="mathMultiply">
            <a:avLst/>
          </a:prstGeom>
          <a:solidFill>
            <a:srgbClr val="0DB31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0541" y="667553"/>
            <a:ext cx="57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2617838" y="2399793"/>
            <a:ext cx="55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852764" y="3062060"/>
            <a:ext cx="623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100" dirty="0"/>
          </a:p>
        </p:txBody>
      </p:sp>
      <p:sp>
        <p:nvSpPr>
          <p:cNvPr id="68" name="Multiply 67"/>
          <p:cNvSpPr/>
          <p:nvPr/>
        </p:nvSpPr>
        <p:spPr>
          <a:xfrm flipH="1">
            <a:off x="3853806" y="2370790"/>
            <a:ext cx="153900" cy="153900"/>
          </a:xfrm>
          <a:prstGeom prst="mathMultiply">
            <a:avLst/>
          </a:prstGeom>
          <a:solidFill>
            <a:srgbClr val="6600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 flipH="1">
            <a:off x="3480609" y="2810067"/>
            <a:ext cx="153900" cy="153900"/>
          </a:xfrm>
          <a:prstGeom prst="mathMultiply">
            <a:avLst/>
          </a:prstGeom>
          <a:solidFill>
            <a:srgbClr val="0BB5A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/>
          <p:cNvSpPr/>
          <p:nvPr/>
        </p:nvSpPr>
        <p:spPr>
          <a:xfrm flipH="1">
            <a:off x="4528287" y="826725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38902" y="667553"/>
            <a:ext cx="52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3162221" y="2415222"/>
            <a:ext cx="52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017511" y="2077418"/>
                <a:ext cx="3154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11" y="2077418"/>
                <a:ext cx="31542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684670" y="1594510"/>
                <a:ext cx="9338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No change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800" b="1" dirty="0" smtClean="0">
                  <a:latin typeface="Trebuchet MS"/>
                </a:endParaRPr>
              </a:p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We’ve found the minimum. We’re done. </a:t>
                </a:r>
                <a:endParaRPr lang="en-ZA" sz="8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670" y="1594510"/>
                <a:ext cx="933830" cy="584775"/>
              </a:xfrm>
              <a:prstGeom prst="rect">
                <a:avLst/>
              </a:prstGeom>
              <a:blipFill>
                <a:blip r:embed="rId6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V="1">
            <a:off x="3165927" y="2308225"/>
            <a:ext cx="0" cy="743586"/>
          </a:xfrm>
          <a:prstGeom prst="line">
            <a:avLst/>
          </a:prstGeom>
          <a:ln w="12700" cap="rnd">
            <a:solidFill>
              <a:srgbClr val="0070C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27675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3932652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34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11127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1" y="667388"/>
            <a:ext cx="3036128" cy="2393374"/>
          </a:xfrm>
          <a:prstGeom prst="rect">
            <a:avLst/>
          </a:prstGeom>
        </p:spPr>
      </p:pic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816696" y="403225"/>
            <a:ext cx="4021705" cy="3017446"/>
            <a:chOff x="3716487" y="1438774"/>
            <a:chExt cx="2257163" cy="1667511"/>
          </a:xfrm>
        </p:grpSpPr>
        <p:cxnSp>
          <p:nvCxnSpPr>
            <p:cNvPr id="207" name="Straight Arrow Connector 206"/>
            <p:cNvCxnSpPr/>
            <p:nvPr/>
          </p:nvCxnSpPr>
          <p:spPr>
            <a:xfrm flipV="1">
              <a:off x="4155510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157415" y="2907391"/>
              <a:ext cx="1781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Multiply 25"/>
          <p:cNvSpPr/>
          <p:nvPr/>
        </p:nvSpPr>
        <p:spPr>
          <a:xfrm>
            <a:off x="1686219" y="826725"/>
            <a:ext cx="153900" cy="153900"/>
          </a:xfrm>
          <a:prstGeom prst="mathMultiply">
            <a:avLst/>
          </a:prstGeom>
          <a:solidFill>
            <a:srgbClr val="0000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360700" y="237079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3090949" y="2953758"/>
            <a:ext cx="153900" cy="153900"/>
          </a:xfrm>
          <a:prstGeom prst="mathMultiply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2733897" y="2810067"/>
            <a:ext cx="153900" cy="153900"/>
          </a:xfrm>
          <a:prstGeom prst="mathMultiply">
            <a:avLst/>
          </a:prstGeom>
          <a:solidFill>
            <a:srgbClr val="0DB31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0541" y="667553"/>
            <a:ext cx="57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2" name="Rectangle 61"/>
          <p:cNvSpPr/>
          <p:nvPr/>
        </p:nvSpPr>
        <p:spPr>
          <a:xfrm>
            <a:off x="1827675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2617838" y="2399793"/>
            <a:ext cx="55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852764" y="3062060"/>
            <a:ext cx="623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100" dirty="0"/>
          </a:p>
        </p:txBody>
      </p:sp>
      <p:sp>
        <p:nvSpPr>
          <p:cNvPr id="68" name="Multiply 67"/>
          <p:cNvSpPr/>
          <p:nvPr/>
        </p:nvSpPr>
        <p:spPr>
          <a:xfrm flipH="1">
            <a:off x="3853806" y="2370790"/>
            <a:ext cx="153900" cy="153900"/>
          </a:xfrm>
          <a:prstGeom prst="mathMultiply">
            <a:avLst/>
          </a:prstGeom>
          <a:solidFill>
            <a:srgbClr val="6600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 flipH="1">
            <a:off x="3480609" y="2810067"/>
            <a:ext cx="153900" cy="153900"/>
          </a:xfrm>
          <a:prstGeom prst="mathMultiply">
            <a:avLst/>
          </a:prstGeom>
          <a:solidFill>
            <a:srgbClr val="0BB5A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/>
          <p:cNvSpPr/>
          <p:nvPr/>
        </p:nvSpPr>
        <p:spPr>
          <a:xfrm flipH="1">
            <a:off x="4528287" y="826725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38902" y="667553"/>
            <a:ext cx="52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6" name="Rectangle 75"/>
          <p:cNvSpPr/>
          <p:nvPr/>
        </p:nvSpPr>
        <p:spPr>
          <a:xfrm>
            <a:off x="3932652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3162221" y="2415222"/>
            <a:ext cx="52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 flipH="1">
                <a:off x="1605991" y="453727"/>
                <a:ext cx="3154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5991" y="453727"/>
                <a:ext cx="31542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 flipH="1">
                <a:off x="1606987" y="269021"/>
                <a:ext cx="11445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Subtract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by </a:t>
                </a:r>
              </a:p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 large negative number</a:t>
                </a:r>
                <a:endParaRPr lang="en-ZA" sz="8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6987" y="269021"/>
                <a:ext cx="1144544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 flipV="1">
            <a:off x="1763704" y="730885"/>
            <a:ext cx="0" cy="2320925"/>
          </a:xfrm>
          <a:prstGeom prst="line">
            <a:avLst/>
          </a:prstGeom>
          <a:ln w="12700" cap="rnd">
            <a:solidFill>
              <a:srgbClr val="0070C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37714" y="592226"/>
            <a:ext cx="620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8997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9194" y="680173"/>
            <a:ext cx="5141670" cy="50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4" y="497292"/>
            <a:ext cx="4968875" cy="1609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Running example: predicting housing prices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We obtain information about: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Houses e.g. size (sq. </a:t>
            </a:r>
            <a:r>
              <a:rPr lang="en-US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metres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), no. of bedrooms, no. of bathrooms, no. of garages, frontage (</a:t>
            </a:r>
            <a:r>
              <a:rPr lang="en-US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metres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), no. of </a:t>
            </a:r>
            <a:r>
              <a:rPr lang="en-US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storeys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, garden size (sq. </a:t>
            </a:r>
            <a:r>
              <a:rPr lang="en-US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metres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) etc. etc. 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Price that each house last (recently) sold for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Use a learning algorithm to build a model to predict housing prices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charset="0"/>
              <a:buChar char="•"/>
            </a:pPr>
            <a:endParaRPr lang="en-US" sz="1000" dirty="0" smtClean="0">
              <a:latin typeface="Verdana"/>
              <a:cs typeface="Verdana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329285" y="114129"/>
            <a:ext cx="3391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- Introduction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1821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1" y="667388"/>
            <a:ext cx="3036128" cy="2393374"/>
          </a:xfrm>
          <a:prstGeom prst="rect">
            <a:avLst/>
          </a:prstGeom>
        </p:spPr>
      </p:pic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816696" y="403225"/>
            <a:ext cx="4021705" cy="3017446"/>
            <a:chOff x="3716487" y="1438774"/>
            <a:chExt cx="2257163" cy="1667511"/>
          </a:xfrm>
        </p:grpSpPr>
        <p:cxnSp>
          <p:nvCxnSpPr>
            <p:cNvPr id="207" name="Straight Arrow Connector 206"/>
            <p:cNvCxnSpPr/>
            <p:nvPr/>
          </p:nvCxnSpPr>
          <p:spPr>
            <a:xfrm flipV="1">
              <a:off x="4155510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157415" y="2907391"/>
              <a:ext cx="1781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Multiply 25"/>
          <p:cNvSpPr/>
          <p:nvPr/>
        </p:nvSpPr>
        <p:spPr>
          <a:xfrm>
            <a:off x="1686219" y="826725"/>
            <a:ext cx="153900" cy="153900"/>
          </a:xfrm>
          <a:prstGeom prst="mathMultiply">
            <a:avLst/>
          </a:prstGeom>
          <a:solidFill>
            <a:srgbClr val="0000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360700" y="237079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3090949" y="2953758"/>
            <a:ext cx="153900" cy="153900"/>
          </a:xfrm>
          <a:prstGeom prst="mathMultiply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2733897" y="2810067"/>
            <a:ext cx="153900" cy="153900"/>
          </a:xfrm>
          <a:prstGeom prst="mathMultiply">
            <a:avLst/>
          </a:prstGeom>
          <a:solidFill>
            <a:srgbClr val="0DB31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0541" y="667553"/>
            <a:ext cx="57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2617838" y="2399793"/>
            <a:ext cx="55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852764" y="3062060"/>
            <a:ext cx="623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100" dirty="0"/>
          </a:p>
        </p:txBody>
      </p:sp>
      <p:sp>
        <p:nvSpPr>
          <p:cNvPr id="68" name="Multiply 67"/>
          <p:cNvSpPr/>
          <p:nvPr/>
        </p:nvSpPr>
        <p:spPr>
          <a:xfrm flipH="1">
            <a:off x="3853806" y="2370790"/>
            <a:ext cx="153900" cy="153900"/>
          </a:xfrm>
          <a:prstGeom prst="mathMultiply">
            <a:avLst/>
          </a:prstGeom>
          <a:solidFill>
            <a:srgbClr val="6600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 flipH="1">
            <a:off x="3480609" y="2810067"/>
            <a:ext cx="153900" cy="153900"/>
          </a:xfrm>
          <a:prstGeom prst="mathMultiply">
            <a:avLst/>
          </a:prstGeom>
          <a:solidFill>
            <a:srgbClr val="0BB5A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/>
          <p:cNvSpPr/>
          <p:nvPr/>
        </p:nvSpPr>
        <p:spPr>
          <a:xfrm flipH="1">
            <a:off x="4528287" y="826725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38902" y="667553"/>
            <a:ext cx="52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3162221" y="2415222"/>
            <a:ext cx="52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 flipH="1">
                <a:off x="2283367" y="1998715"/>
                <a:ext cx="3154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83367" y="1998715"/>
                <a:ext cx="31542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 flipH="1">
                <a:off x="2131444" y="1672529"/>
                <a:ext cx="933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Subtract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by </a:t>
                </a:r>
              </a:p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 moderate negative number</a:t>
                </a:r>
                <a:endParaRPr lang="en-ZA" sz="8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31444" y="1672529"/>
                <a:ext cx="93383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 flipV="1">
            <a:off x="2433460" y="2232025"/>
            <a:ext cx="0" cy="819786"/>
          </a:xfrm>
          <a:prstGeom prst="line">
            <a:avLst/>
          </a:prstGeom>
          <a:ln w="12700" cap="rnd">
            <a:solidFill>
              <a:srgbClr val="0070C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15089" y="2137214"/>
            <a:ext cx="329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27675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3932652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30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9180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1" y="667388"/>
            <a:ext cx="3036128" cy="2393374"/>
          </a:xfrm>
          <a:prstGeom prst="rect">
            <a:avLst/>
          </a:prstGeom>
        </p:spPr>
      </p:pic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816696" y="403225"/>
            <a:ext cx="4021705" cy="3017446"/>
            <a:chOff x="3716487" y="1438774"/>
            <a:chExt cx="2257163" cy="1667511"/>
          </a:xfrm>
        </p:grpSpPr>
        <p:cxnSp>
          <p:nvCxnSpPr>
            <p:cNvPr id="207" name="Straight Arrow Connector 206"/>
            <p:cNvCxnSpPr/>
            <p:nvPr/>
          </p:nvCxnSpPr>
          <p:spPr>
            <a:xfrm flipV="1">
              <a:off x="4155510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4157415" y="2907391"/>
              <a:ext cx="1781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800" y="2876043"/>
                  <a:ext cx="389850" cy="230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1962102"/>
                  <a:ext cx="582211" cy="230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Multiply 25"/>
          <p:cNvSpPr/>
          <p:nvPr/>
        </p:nvSpPr>
        <p:spPr>
          <a:xfrm>
            <a:off x="1686219" y="826725"/>
            <a:ext cx="153900" cy="153900"/>
          </a:xfrm>
          <a:prstGeom prst="mathMultiply">
            <a:avLst/>
          </a:prstGeom>
          <a:solidFill>
            <a:srgbClr val="0000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2360700" y="2370790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3090949" y="2953758"/>
            <a:ext cx="153900" cy="153900"/>
          </a:xfrm>
          <a:prstGeom prst="mathMultiply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2733897" y="2810067"/>
            <a:ext cx="153900" cy="153900"/>
          </a:xfrm>
          <a:prstGeom prst="mathMultiply">
            <a:avLst/>
          </a:prstGeom>
          <a:solidFill>
            <a:srgbClr val="0DB31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0541" y="667553"/>
            <a:ext cx="57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852764" y="3062060"/>
            <a:ext cx="6232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100" dirty="0"/>
          </a:p>
        </p:txBody>
      </p:sp>
      <p:sp>
        <p:nvSpPr>
          <p:cNvPr id="68" name="Multiply 67"/>
          <p:cNvSpPr/>
          <p:nvPr/>
        </p:nvSpPr>
        <p:spPr>
          <a:xfrm flipH="1">
            <a:off x="3853806" y="2370790"/>
            <a:ext cx="153900" cy="153900"/>
          </a:xfrm>
          <a:prstGeom prst="mathMultiply">
            <a:avLst/>
          </a:prstGeom>
          <a:solidFill>
            <a:srgbClr val="6600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y 69"/>
          <p:cNvSpPr/>
          <p:nvPr/>
        </p:nvSpPr>
        <p:spPr>
          <a:xfrm flipH="1">
            <a:off x="3480609" y="2810067"/>
            <a:ext cx="153900" cy="153900"/>
          </a:xfrm>
          <a:prstGeom prst="mathMultiply">
            <a:avLst/>
          </a:prstGeom>
          <a:solidFill>
            <a:srgbClr val="0BB5A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y 66"/>
          <p:cNvSpPr/>
          <p:nvPr/>
        </p:nvSpPr>
        <p:spPr>
          <a:xfrm flipH="1">
            <a:off x="4528287" y="826725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038902" y="667553"/>
            <a:ext cx="52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large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77" name="Rectangle 76"/>
          <p:cNvSpPr/>
          <p:nvPr/>
        </p:nvSpPr>
        <p:spPr>
          <a:xfrm>
            <a:off x="3162221" y="2415222"/>
            <a:ext cx="520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 flipH="1">
                <a:off x="2640675" y="2075688"/>
                <a:ext cx="3154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40675" y="2075688"/>
                <a:ext cx="31542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 flipH="1">
                <a:off x="2423115" y="1749502"/>
                <a:ext cx="9338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Subtract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by </a:t>
                </a:r>
              </a:p>
              <a:p>
                <a:pPr algn="ctr"/>
                <a:r>
                  <a:rPr lang="en-ZA" sz="8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 small negative number</a:t>
                </a:r>
                <a:endParaRPr lang="en-ZA" sz="8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23115" y="1749502"/>
                <a:ext cx="93383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 flipV="1">
            <a:off x="2811496" y="2306495"/>
            <a:ext cx="0" cy="743586"/>
          </a:xfrm>
          <a:prstGeom prst="line">
            <a:avLst/>
          </a:prstGeom>
          <a:ln w="12700" cap="rnd">
            <a:solidFill>
              <a:srgbClr val="0070C0"/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72397" y="2214187"/>
            <a:ext cx="178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27675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3932652" y="2168960"/>
            <a:ext cx="60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moderate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positive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2617838" y="2399793"/>
            <a:ext cx="55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small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negative</a:t>
            </a:r>
            <a:endParaRPr lang="en-US" sz="1100" dirty="0"/>
          </a:p>
        </p:txBody>
      </p:sp>
      <p:sp>
        <p:nvSpPr>
          <p:cNvPr id="30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Formulation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7919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spc="-40" dirty="0">
                <a:solidFill>
                  <a:srgbClr val="22373A"/>
                </a:solidFill>
                <a:latin typeface="Trebuchet MS"/>
                <a:cs typeface="Trebuchet MS"/>
              </a:rPr>
              <a:t>Gradient Descent </a:t>
            </a:r>
            <a:endParaRPr lang="en-US" sz="1400" b="1" spc="-40" dirty="0" smtClean="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Algorithm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3797300" y="2079625"/>
            <a:ext cx="1934528" cy="108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Simple (Univariate)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Cost Function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Gradient Descent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Formulation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Algorithm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Application to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1176788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2908131" cy="572914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a cost function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:</a:t>
                </a:r>
              </a:p>
              <a:p>
                <a:pPr marL="184150" indent="-171450"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lnSpc>
                    <a:spcPct val="150000"/>
                  </a:lnSpc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2908131" cy="572914"/>
              </a:xfrm>
              <a:prstGeom prst="rect">
                <a:avLst/>
              </a:prstGeom>
              <a:blipFill>
                <a:blip r:embed="rId2"/>
                <a:stretch>
                  <a:fillRect l="-2306" t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87500" y="1241425"/>
                <a:ext cx="2514600" cy="10204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 lIns="72000" tIns="0" rIns="0" bIns="36000">
                <a:spAutoFit/>
              </a:bodyPr>
              <a:lstStyle/>
              <a:p>
                <a:pPr marL="12700">
                  <a:lnSpc>
                    <a:spcPct val="150000"/>
                  </a:lnSpc>
                </a:pPr>
                <a:r>
                  <a:rPr lang="en-US" sz="12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Repeat until convergence:</a:t>
                </a:r>
              </a:p>
              <a:p>
                <a:pPr marL="12700">
                  <a:lnSpc>
                    <a:spcPct val="150000"/>
                  </a:lnSpc>
                  <a:spcBef>
                    <a:spcPts val="90"/>
                  </a:spcBef>
                  <a:tabLst>
                    <a:tab pos="266700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:</a:t>
                </a:r>
                <a:endParaRPr lang="en-US" sz="12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 smtClean="0"/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endParaRPr lang="en-US" sz="100" dirty="0" smtClean="0"/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endParaRPr lang="en-US" sz="100" dirty="0"/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endParaRPr lang="en-US" sz="100" dirty="0" smtClean="0"/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endParaRPr lang="en-US" sz="1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00" y="1241425"/>
                <a:ext cx="2514600" cy="1020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 rot="16975757">
            <a:off x="2340750" y="2336028"/>
            <a:ext cx="689405" cy="245062"/>
          </a:xfrm>
          <a:custGeom>
            <a:avLst/>
            <a:gdLst>
              <a:gd name="connsiteX0" fmla="*/ 0 w 2818501"/>
              <a:gd name="connsiteY0" fmla="*/ 164379 h 636819"/>
              <a:gd name="connsiteX1" fmla="*/ 1226820 w 2818501"/>
              <a:gd name="connsiteY1" fmla="*/ 11979 h 636819"/>
              <a:gd name="connsiteX2" fmla="*/ 1188720 w 2818501"/>
              <a:gd name="connsiteY2" fmla="*/ 446319 h 636819"/>
              <a:gd name="connsiteX3" fmla="*/ 2621280 w 2818501"/>
              <a:gd name="connsiteY3" fmla="*/ 415839 h 636819"/>
              <a:gd name="connsiteX4" fmla="*/ 2769870 w 2818501"/>
              <a:gd name="connsiteY4" fmla="*/ 636819 h 636819"/>
              <a:gd name="connsiteX0" fmla="*/ 0 w 2817626"/>
              <a:gd name="connsiteY0" fmla="*/ 164379 h 513814"/>
              <a:gd name="connsiteX1" fmla="*/ 1226820 w 2817626"/>
              <a:gd name="connsiteY1" fmla="*/ 11979 h 513814"/>
              <a:gd name="connsiteX2" fmla="*/ 1188720 w 2817626"/>
              <a:gd name="connsiteY2" fmla="*/ 446319 h 513814"/>
              <a:gd name="connsiteX3" fmla="*/ 2621280 w 2817626"/>
              <a:gd name="connsiteY3" fmla="*/ 415839 h 513814"/>
              <a:gd name="connsiteX4" fmla="*/ 2768444 w 2817626"/>
              <a:gd name="connsiteY4" fmla="*/ 513814 h 513814"/>
              <a:gd name="connsiteX0" fmla="*/ 0 w 2768443"/>
              <a:gd name="connsiteY0" fmla="*/ 164379 h 513814"/>
              <a:gd name="connsiteX1" fmla="*/ 1226820 w 2768443"/>
              <a:gd name="connsiteY1" fmla="*/ 11979 h 513814"/>
              <a:gd name="connsiteX2" fmla="*/ 1188720 w 2768443"/>
              <a:gd name="connsiteY2" fmla="*/ 446319 h 513814"/>
              <a:gd name="connsiteX3" fmla="*/ 2621280 w 2768443"/>
              <a:gd name="connsiteY3" fmla="*/ 415839 h 513814"/>
              <a:gd name="connsiteX4" fmla="*/ 2768444 w 2768443"/>
              <a:gd name="connsiteY4" fmla="*/ 513814 h 513814"/>
              <a:gd name="connsiteX0" fmla="*/ 0 w 2908811"/>
              <a:gd name="connsiteY0" fmla="*/ 164379 h 465998"/>
              <a:gd name="connsiteX1" fmla="*/ 1226820 w 2908811"/>
              <a:gd name="connsiteY1" fmla="*/ 11979 h 465998"/>
              <a:gd name="connsiteX2" fmla="*/ 1188720 w 2908811"/>
              <a:gd name="connsiteY2" fmla="*/ 446319 h 465998"/>
              <a:gd name="connsiteX3" fmla="*/ 2621280 w 2908811"/>
              <a:gd name="connsiteY3" fmla="*/ 415839 h 465998"/>
              <a:gd name="connsiteX4" fmla="*/ 2908812 w 2908811"/>
              <a:gd name="connsiteY4" fmla="*/ 401154 h 465998"/>
              <a:gd name="connsiteX0" fmla="*/ 0 w 2868731"/>
              <a:gd name="connsiteY0" fmla="*/ 164379 h 506876"/>
              <a:gd name="connsiteX1" fmla="*/ 1226820 w 2868731"/>
              <a:gd name="connsiteY1" fmla="*/ 11979 h 506876"/>
              <a:gd name="connsiteX2" fmla="*/ 1188720 w 2868731"/>
              <a:gd name="connsiteY2" fmla="*/ 446319 h 506876"/>
              <a:gd name="connsiteX3" fmla="*/ 2621280 w 2868731"/>
              <a:gd name="connsiteY3" fmla="*/ 415839 h 506876"/>
              <a:gd name="connsiteX4" fmla="*/ 2868730 w 2868731"/>
              <a:gd name="connsiteY4" fmla="*/ 506876 h 506876"/>
              <a:gd name="connsiteX0" fmla="*/ 0 w 2868731"/>
              <a:gd name="connsiteY0" fmla="*/ 164502 h 506999"/>
              <a:gd name="connsiteX1" fmla="*/ 1226820 w 2868731"/>
              <a:gd name="connsiteY1" fmla="*/ 12102 h 506999"/>
              <a:gd name="connsiteX2" fmla="*/ 1623542 w 2868731"/>
              <a:gd name="connsiteY2" fmla="*/ 448505 h 506999"/>
              <a:gd name="connsiteX3" fmla="*/ 2621280 w 2868731"/>
              <a:gd name="connsiteY3" fmla="*/ 415962 h 506999"/>
              <a:gd name="connsiteX4" fmla="*/ 2868730 w 2868731"/>
              <a:gd name="connsiteY4" fmla="*/ 506999 h 506999"/>
              <a:gd name="connsiteX0" fmla="*/ 0 w 2868731"/>
              <a:gd name="connsiteY0" fmla="*/ 224941 h 567438"/>
              <a:gd name="connsiteX1" fmla="*/ 1646440 w 2868731"/>
              <a:gd name="connsiteY1" fmla="*/ 8381 h 567438"/>
              <a:gd name="connsiteX2" fmla="*/ 1623542 w 2868731"/>
              <a:gd name="connsiteY2" fmla="*/ 508944 h 567438"/>
              <a:gd name="connsiteX3" fmla="*/ 2621280 w 2868731"/>
              <a:gd name="connsiteY3" fmla="*/ 476401 h 567438"/>
              <a:gd name="connsiteX4" fmla="*/ 2868730 w 2868731"/>
              <a:gd name="connsiteY4" fmla="*/ 567438 h 567438"/>
              <a:gd name="connsiteX0" fmla="*/ 0 w 2868731"/>
              <a:gd name="connsiteY0" fmla="*/ 224815 h 567312"/>
              <a:gd name="connsiteX1" fmla="*/ 1646440 w 2868731"/>
              <a:gd name="connsiteY1" fmla="*/ 8255 h 567312"/>
              <a:gd name="connsiteX2" fmla="*/ 2009008 w 2868731"/>
              <a:gd name="connsiteY2" fmla="*/ 506125 h 567312"/>
              <a:gd name="connsiteX3" fmla="*/ 2621280 w 2868731"/>
              <a:gd name="connsiteY3" fmla="*/ 476275 h 567312"/>
              <a:gd name="connsiteX4" fmla="*/ 2868730 w 2868731"/>
              <a:gd name="connsiteY4" fmla="*/ 567312 h 567312"/>
              <a:gd name="connsiteX0" fmla="*/ 0 w 2868731"/>
              <a:gd name="connsiteY0" fmla="*/ 191051 h 533548"/>
              <a:gd name="connsiteX1" fmla="*/ 1842267 w 2868731"/>
              <a:gd name="connsiteY1" fmla="*/ 9969 h 533548"/>
              <a:gd name="connsiteX2" fmla="*/ 2009008 w 2868731"/>
              <a:gd name="connsiteY2" fmla="*/ 472361 h 533548"/>
              <a:gd name="connsiteX3" fmla="*/ 2621280 w 2868731"/>
              <a:gd name="connsiteY3" fmla="*/ 442511 h 533548"/>
              <a:gd name="connsiteX4" fmla="*/ 2868730 w 2868731"/>
              <a:gd name="connsiteY4" fmla="*/ 533548 h 533548"/>
              <a:gd name="connsiteX0" fmla="*/ 0 w 1953917"/>
              <a:gd name="connsiteY0" fmla="*/ 108637 h 553899"/>
              <a:gd name="connsiteX1" fmla="*/ 927453 w 1953917"/>
              <a:gd name="connsiteY1" fmla="*/ 30320 h 553899"/>
              <a:gd name="connsiteX2" fmla="*/ 1094194 w 1953917"/>
              <a:gd name="connsiteY2" fmla="*/ 492712 h 553899"/>
              <a:gd name="connsiteX3" fmla="*/ 1706466 w 1953917"/>
              <a:gd name="connsiteY3" fmla="*/ 462862 h 553899"/>
              <a:gd name="connsiteX4" fmla="*/ 1953916 w 1953917"/>
              <a:gd name="connsiteY4" fmla="*/ 553899 h 553899"/>
              <a:gd name="connsiteX0" fmla="*/ -1 w 1891382"/>
              <a:gd name="connsiteY0" fmla="*/ 34353 h 697741"/>
              <a:gd name="connsiteX1" fmla="*/ 864918 w 1891382"/>
              <a:gd name="connsiteY1" fmla="*/ 174162 h 697741"/>
              <a:gd name="connsiteX2" fmla="*/ 1031659 w 1891382"/>
              <a:gd name="connsiteY2" fmla="*/ 636554 h 697741"/>
              <a:gd name="connsiteX3" fmla="*/ 1643931 w 1891382"/>
              <a:gd name="connsiteY3" fmla="*/ 606704 h 697741"/>
              <a:gd name="connsiteX4" fmla="*/ 1891381 w 1891382"/>
              <a:gd name="connsiteY4" fmla="*/ 697741 h 697741"/>
              <a:gd name="connsiteX0" fmla="*/ -1 w 1891382"/>
              <a:gd name="connsiteY0" fmla="*/ -1 h 663387"/>
              <a:gd name="connsiteX1" fmla="*/ 864918 w 1891382"/>
              <a:gd name="connsiteY1" fmla="*/ 139808 h 663387"/>
              <a:gd name="connsiteX2" fmla="*/ 1031659 w 1891382"/>
              <a:gd name="connsiteY2" fmla="*/ 602200 h 663387"/>
              <a:gd name="connsiteX3" fmla="*/ 1643931 w 1891382"/>
              <a:gd name="connsiteY3" fmla="*/ 572350 h 663387"/>
              <a:gd name="connsiteX4" fmla="*/ 1891381 w 1891382"/>
              <a:gd name="connsiteY4" fmla="*/ 663387 h 663387"/>
              <a:gd name="connsiteX0" fmla="*/ -1 w 1891382"/>
              <a:gd name="connsiteY0" fmla="*/ 8940 h 672328"/>
              <a:gd name="connsiteX1" fmla="*/ 864918 w 1891382"/>
              <a:gd name="connsiteY1" fmla="*/ 148749 h 672328"/>
              <a:gd name="connsiteX2" fmla="*/ 1031659 w 1891382"/>
              <a:gd name="connsiteY2" fmla="*/ 611141 h 672328"/>
              <a:gd name="connsiteX3" fmla="*/ 1643931 w 1891382"/>
              <a:gd name="connsiteY3" fmla="*/ 581291 h 672328"/>
              <a:gd name="connsiteX4" fmla="*/ 1891381 w 1891382"/>
              <a:gd name="connsiteY4" fmla="*/ 672328 h 67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1382" h="672328">
                <a:moveTo>
                  <a:pt x="-1" y="8940"/>
                </a:moveTo>
                <a:cubicBezTo>
                  <a:pt x="491557" y="-26535"/>
                  <a:pt x="692975" y="48382"/>
                  <a:pt x="864918" y="148749"/>
                </a:cubicBezTo>
                <a:cubicBezTo>
                  <a:pt x="1036861" y="249116"/>
                  <a:pt x="901824" y="539051"/>
                  <a:pt x="1031659" y="611141"/>
                </a:cubicBezTo>
                <a:cubicBezTo>
                  <a:pt x="1161494" y="683231"/>
                  <a:pt x="1380406" y="549541"/>
                  <a:pt x="1643931" y="581291"/>
                </a:cubicBezTo>
                <a:cubicBezTo>
                  <a:pt x="1907456" y="613041"/>
                  <a:pt x="1794447" y="629247"/>
                  <a:pt x="1891381" y="672328"/>
                </a:cubicBezTo>
              </a:path>
            </a:pathLst>
          </a:custGeom>
          <a:noFill/>
          <a:ln w="952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73537" y="2701374"/>
            <a:ext cx="902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Learning rate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2809615" y="1793874"/>
            <a:ext cx="185045" cy="336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5835" y="1793874"/>
            <a:ext cx="642245" cy="33686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4624243" flipH="1">
            <a:off x="3178875" y="2336029"/>
            <a:ext cx="689405" cy="245062"/>
          </a:xfrm>
          <a:custGeom>
            <a:avLst/>
            <a:gdLst>
              <a:gd name="connsiteX0" fmla="*/ 0 w 2818501"/>
              <a:gd name="connsiteY0" fmla="*/ 164379 h 636819"/>
              <a:gd name="connsiteX1" fmla="*/ 1226820 w 2818501"/>
              <a:gd name="connsiteY1" fmla="*/ 11979 h 636819"/>
              <a:gd name="connsiteX2" fmla="*/ 1188720 w 2818501"/>
              <a:gd name="connsiteY2" fmla="*/ 446319 h 636819"/>
              <a:gd name="connsiteX3" fmla="*/ 2621280 w 2818501"/>
              <a:gd name="connsiteY3" fmla="*/ 415839 h 636819"/>
              <a:gd name="connsiteX4" fmla="*/ 2769870 w 2818501"/>
              <a:gd name="connsiteY4" fmla="*/ 636819 h 636819"/>
              <a:gd name="connsiteX0" fmla="*/ 0 w 2817626"/>
              <a:gd name="connsiteY0" fmla="*/ 164379 h 513814"/>
              <a:gd name="connsiteX1" fmla="*/ 1226820 w 2817626"/>
              <a:gd name="connsiteY1" fmla="*/ 11979 h 513814"/>
              <a:gd name="connsiteX2" fmla="*/ 1188720 w 2817626"/>
              <a:gd name="connsiteY2" fmla="*/ 446319 h 513814"/>
              <a:gd name="connsiteX3" fmla="*/ 2621280 w 2817626"/>
              <a:gd name="connsiteY3" fmla="*/ 415839 h 513814"/>
              <a:gd name="connsiteX4" fmla="*/ 2768444 w 2817626"/>
              <a:gd name="connsiteY4" fmla="*/ 513814 h 513814"/>
              <a:gd name="connsiteX0" fmla="*/ 0 w 2768443"/>
              <a:gd name="connsiteY0" fmla="*/ 164379 h 513814"/>
              <a:gd name="connsiteX1" fmla="*/ 1226820 w 2768443"/>
              <a:gd name="connsiteY1" fmla="*/ 11979 h 513814"/>
              <a:gd name="connsiteX2" fmla="*/ 1188720 w 2768443"/>
              <a:gd name="connsiteY2" fmla="*/ 446319 h 513814"/>
              <a:gd name="connsiteX3" fmla="*/ 2621280 w 2768443"/>
              <a:gd name="connsiteY3" fmla="*/ 415839 h 513814"/>
              <a:gd name="connsiteX4" fmla="*/ 2768444 w 2768443"/>
              <a:gd name="connsiteY4" fmla="*/ 513814 h 513814"/>
              <a:gd name="connsiteX0" fmla="*/ 0 w 2908811"/>
              <a:gd name="connsiteY0" fmla="*/ 164379 h 465998"/>
              <a:gd name="connsiteX1" fmla="*/ 1226820 w 2908811"/>
              <a:gd name="connsiteY1" fmla="*/ 11979 h 465998"/>
              <a:gd name="connsiteX2" fmla="*/ 1188720 w 2908811"/>
              <a:gd name="connsiteY2" fmla="*/ 446319 h 465998"/>
              <a:gd name="connsiteX3" fmla="*/ 2621280 w 2908811"/>
              <a:gd name="connsiteY3" fmla="*/ 415839 h 465998"/>
              <a:gd name="connsiteX4" fmla="*/ 2908812 w 2908811"/>
              <a:gd name="connsiteY4" fmla="*/ 401154 h 465998"/>
              <a:gd name="connsiteX0" fmla="*/ 0 w 2868731"/>
              <a:gd name="connsiteY0" fmla="*/ 164379 h 506876"/>
              <a:gd name="connsiteX1" fmla="*/ 1226820 w 2868731"/>
              <a:gd name="connsiteY1" fmla="*/ 11979 h 506876"/>
              <a:gd name="connsiteX2" fmla="*/ 1188720 w 2868731"/>
              <a:gd name="connsiteY2" fmla="*/ 446319 h 506876"/>
              <a:gd name="connsiteX3" fmla="*/ 2621280 w 2868731"/>
              <a:gd name="connsiteY3" fmla="*/ 415839 h 506876"/>
              <a:gd name="connsiteX4" fmla="*/ 2868730 w 2868731"/>
              <a:gd name="connsiteY4" fmla="*/ 506876 h 506876"/>
              <a:gd name="connsiteX0" fmla="*/ 0 w 2868731"/>
              <a:gd name="connsiteY0" fmla="*/ 164502 h 506999"/>
              <a:gd name="connsiteX1" fmla="*/ 1226820 w 2868731"/>
              <a:gd name="connsiteY1" fmla="*/ 12102 h 506999"/>
              <a:gd name="connsiteX2" fmla="*/ 1623542 w 2868731"/>
              <a:gd name="connsiteY2" fmla="*/ 448505 h 506999"/>
              <a:gd name="connsiteX3" fmla="*/ 2621280 w 2868731"/>
              <a:gd name="connsiteY3" fmla="*/ 415962 h 506999"/>
              <a:gd name="connsiteX4" fmla="*/ 2868730 w 2868731"/>
              <a:gd name="connsiteY4" fmla="*/ 506999 h 506999"/>
              <a:gd name="connsiteX0" fmla="*/ 0 w 2868731"/>
              <a:gd name="connsiteY0" fmla="*/ 224941 h 567438"/>
              <a:gd name="connsiteX1" fmla="*/ 1646440 w 2868731"/>
              <a:gd name="connsiteY1" fmla="*/ 8381 h 567438"/>
              <a:gd name="connsiteX2" fmla="*/ 1623542 w 2868731"/>
              <a:gd name="connsiteY2" fmla="*/ 508944 h 567438"/>
              <a:gd name="connsiteX3" fmla="*/ 2621280 w 2868731"/>
              <a:gd name="connsiteY3" fmla="*/ 476401 h 567438"/>
              <a:gd name="connsiteX4" fmla="*/ 2868730 w 2868731"/>
              <a:gd name="connsiteY4" fmla="*/ 567438 h 567438"/>
              <a:gd name="connsiteX0" fmla="*/ 0 w 2868731"/>
              <a:gd name="connsiteY0" fmla="*/ 224815 h 567312"/>
              <a:gd name="connsiteX1" fmla="*/ 1646440 w 2868731"/>
              <a:gd name="connsiteY1" fmla="*/ 8255 h 567312"/>
              <a:gd name="connsiteX2" fmla="*/ 2009008 w 2868731"/>
              <a:gd name="connsiteY2" fmla="*/ 506125 h 567312"/>
              <a:gd name="connsiteX3" fmla="*/ 2621280 w 2868731"/>
              <a:gd name="connsiteY3" fmla="*/ 476275 h 567312"/>
              <a:gd name="connsiteX4" fmla="*/ 2868730 w 2868731"/>
              <a:gd name="connsiteY4" fmla="*/ 567312 h 567312"/>
              <a:gd name="connsiteX0" fmla="*/ 0 w 2868731"/>
              <a:gd name="connsiteY0" fmla="*/ 191051 h 533548"/>
              <a:gd name="connsiteX1" fmla="*/ 1842267 w 2868731"/>
              <a:gd name="connsiteY1" fmla="*/ 9969 h 533548"/>
              <a:gd name="connsiteX2" fmla="*/ 2009008 w 2868731"/>
              <a:gd name="connsiteY2" fmla="*/ 472361 h 533548"/>
              <a:gd name="connsiteX3" fmla="*/ 2621280 w 2868731"/>
              <a:gd name="connsiteY3" fmla="*/ 442511 h 533548"/>
              <a:gd name="connsiteX4" fmla="*/ 2868730 w 2868731"/>
              <a:gd name="connsiteY4" fmla="*/ 533548 h 533548"/>
              <a:gd name="connsiteX0" fmla="*/ 0 w 1953917"/>
              <a:gd name="connsiteY0" fmla="*/ 108637 h 553899"/>
              <a:gd name="connsiteX1" fmla="*/ 927453 w 1953917"/>
              <a:gd name="connsiteY1" fmla="*/ 30320 h 553899"/>
              <a:gd name="connsiteX2" fmla="*/ 1094194 w 1953917"/>
              <a:gd name="connsiteY2" fmla="*/ 492712 h 553899"/>
              <a:gd name="connsiteX3" fmla="*/ 1706466 w 1953917"/>
              <a:gd name="connsiteY3" fmla="*/ 462862 h 553899"/>
              <a:gd name="connsiteX4" fmla="*/ 1953916 w 1953917"/>
              <a:gd name="connsiteY4" fmla="*/ 553899 h 553899"/>
              <a:gd name="connsiteX0" fmla="*/ -1 w 1891382"/>
              <a:gd name="connsiteY0" fmla="*/ 34353 h 697741"/>
              <a:gd name="connsiteX1" fmla="*/ 864918 w 1891382"/>
              <a:gd name="connsiteY1" fmla="*/ 174162 h 697741"/>
              <a:gd name="connsiteX2" fmla="*/ 1031659 w 1891382"/>
              <a:gd name="connsiteY2" fmla="*/ 636554 h 697741"/>
              <a:gd name="connsiteX3" fmla="*/ 1643931 w 1891382"/>
              <a:gd name="connsiteY3" fmla="*/ 606704 h 697741"/>
              <a:gd name="connsiteX4" fmla="*/ 1891381 w 1891382"/>
              <a:gd name="connsiteY4" fmla="*/ 697741 h 697741"/>
              <a:gd name="connsiteX0" fmla="*/ -1 w 1891382"/>
              <a:gd name="connsiteY0" fmla="*/ -1 h 663387"/>
              <a:gd name="connsiteX1" fmla="*/ 864918 w 1891382"/>
              <a:gd name="connsiteY1" fmla="*/ 139808 h 663387"/>
              <a:gd name="connsiteX2" fmla="*/ 1031659 w 1891382"/>
              <a:gd name="connsiteY2" fmla="*/ 602200 h 663387"/>
              <a:gd name="connsiteX3" fmla="*/ 1643931 w 1891382"/>
              <a:gd name="connsiteY3" fmla="*/ 572350 h 663387"/>
              <a:gd name="connsiteX4" fmla="*/ 1891381 w 1891382"/>
              <a:gd name="connsiteY4" fmla="*/ 663387 h 663387"/>
              <a:gd name="connsiteX0" fmla="*/ -1 w 1891382"/>
              <a:gd name="connsiteY0" fmla="*/ 8940 h 672328"/>
              <a:gd name="connsiteX1" fmla="*/ 864918 w 1891382"/>
              <a:gd name="connsiteY1" fmla="*/ 148749 h 672328"/>
              <a:gd name="connsiteX2" fmla="*/ 1031659 w 1891382"/>
              <a:gd name="connsiteY2" fmla="*/ 611141 h 672328"/>
              <a:gd name="connsiteX3" fmla="*/ 1643931 w 1891382"/>
              <a:gd name="connsiteY3" fmla="*/ 581291 h 672328"/>
              <a:gd name="connsiteX4" fmla="*/ 1891381 w 1891382"/>
              <a:gd name="connsiteY4" fmla="*/ 672328 h 67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1382" h="672328">
                <a:moveTo>
                  <a:pt x="-1" y="8940"/>
                </a:moveTo>
                <a:cubicBezTo>
                  <a:pt x="491557" y="-26535"/>
                  <a:pt x="692975" y="48382"/>
                  <a:pt x="864918" y="148749"/>
                </a:cubicBezTo>
                <a:cubicBezTo>
                  <a:pt x="1036861" y="249116"/>
                  <a:pt x="901824" y="539051"/>
                  <a:pt x="1031659" y="611141"/>
                </a:cubicBezTo>
                <a:cubicBezTo>
                  <a:pt x="1161494" y="683231"/>
                  <a:pt x="1380406" y="549541"/>
                  <a:pt x="1643931" y="581291"/>
                </a:cubicBezTo>
                <a:cubicBezTo>
                  <a:pt x="1907456" y="613041"/>
                  <a:pt x="1794447" y="629247"/>
                  <a:pt x="1891381" y="672328"/>
                </a:cubicBezTo>
              </a:path>
            </a:pathLst>
          </a:custGeom>
          <a:noFill/>
          <a:ln w="952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50675" y="2701374"/>
            <a:ext cx="4748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</a:t>
            </a:r>
            <a:endParaRPr lang="en-US" sz="1050" dirty="0"/>
          </a:p>
        </p:txBody>
      </p:sp>
      <p:sp>
        <p:nvSpPr>
          <p:cNvPr id="17" name="Rectangle 16"/>
          <p:cNvSpPr/>
          <p:nvPr/>
        </p:nvSpPr>
        <p:spPr>
          <a:xfrm>
            <a:off x="2788920" y="1764030"/>
            <a:ext cx="217169" cy="366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ject 2"/>
          <p:cNvSpPr txBox="1"/>
          <p:nvPr/>
        </p:nvSpPr>
        <p:spPr>
          <a:xfrm>
            <a:off x="329285" y="114129"/>
            <a:ext cx="43824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Algorithm - Gradient </a:t>
            </a:r>
            <a:r>
              <a:rPr lang="en-US" dirty="0"/>
              <a:t>Descent </a:t>
            </a:r>
            <a:r>
              <a:rPr lang="en-US" dirty="0" smtClean="0"/>
              <a:t>With </a:t>
            </a:r>
            <a:r>
              <a:rPr lang="en-US" dirty="0"/>
              <a:t>One Parameter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4211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6" grpId="0" animBg="1"/>
      <p:bldP spid="14" grpId="0" animBg="1"/>
      <p:bldP spid="15" grpId="0" animBg="1"/>
      <p:bldP spid="16" grpId="0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4" y="114129"/>
            <a:ext cx="4611016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Algorithm – Deciphering Learning Rate</a:t>
            </a:r>
            <a:endParaRPr lang="en-US" spc="-55" dirty="0">
              <a:solidFill>
                <a:srgbClr val="35444F"/>
              </a:solidFill>
            </a:endParaRPr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756782" y="646942"/>
            <a:ext cx="3568175" cy="2677167"/>
            <a:chOff x="816696" y="403225"/>
            <a:chExt cx="4021705" cy="301744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111" y="667388"/>
              <a:ext cx="3036128" cy="2393374"/>
            </a:xfrm>
            <a:prstGeom prst="rect">
              <a:avLst/>
            </a:prstGeom>
          </p:spPr>
        </p:pic>
        <p:cxnSp>
          <p:nvCxnSpPr>
            <p:cNvPr id="207" name="Straight Arrow Connector 206"/>
            <p:cNvCxnSpPr/>
            <p:nvPr/>
          </p:nvCxnSpPr>
          <p:spPr>
            <a:xfrm flipV="1">
              <a:off x="1598926" y="403225"/>
              <a:ext cx="0" cy="2719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1602320" y="3060762"/>
              <a:ext cx="3173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4143785" y="3004036"/>
                  <a:ext cx="694616" cy="416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785" y="3004036"/>
                  <a:ext cx="694616" cy="4166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816696" y="1982840"/>
                  <a:ext cx="1037356" cy="416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96" y="1982840"/>
                  <a:ext cx="1037356" cy="4166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Multiply 28"/>
          <p:cNvSpPr/>
          <p:nvPr/>
        </p:nvSpPr>
        <p:spPr>
          <a:xfrm>
            <a:off x="2500602" y="92636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00411" y="568429"/>
            <a:ext cx="20960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ZA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With no learning rate</a:t>
            </a: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: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sz="1000" spc="-55" dirty="0">
                <a:solidFill>
                  <a:srgbClr val="35444F"/>
                </a:solidFill>
                <a:latin typeface="Trebuchet MS"/>
                <a:cs typeface="Trebuchet MS"/>
              </a:rPr>
              <a:t>No learning rate: no controls on convergence</a:t>
            </a:r>
          </a:p>
          <a:p>
            <a:pPr marL="544513" lvl="1" indent="-87313">
              <a:buFont typeface="Arial" panose="020B0604020202020204" pitchFamily="34" charset="0"/>
              <a:buChar char="•"/>
            </a:pPr>
            <a:r>
              <a:rPr lang="en-US" sz="1000" spc="-55" dirty="0">
                <a:solidFill>
                  <a:srgbClr val="35444F"/>
                </a:solidFill>
                <a:latin typeface="Trebuchet MS"/>
                <a:cs typeface="Trebuchet MS"/>
              </a:rPr>
              <a:t>Could be too slow</a:t>
            </a:r>
          </a:p>
          <a:p>
            <a:pPr marL="544513" lvl="1" indent="-87313">
              <a:buFont typeface="Arial" panose="020B0604020202020204" pitchFamily="34" charset="0"/>
              <a:buChar char="•"/>
            </a:pPr>
            <a:r>
              <a:rPr lang="en-US" sz="1000" spc="-55" dirty="0">
                <a:solidFill>
                  <a:srgbClr val="35444F"/>
                </a:solidFill>
                <a:latin typeface="Trebuchet MS"/>
                <a:cs typeface="Trebuchet MS"/>
              </a:rPr>
              <a:t>Could be too </a:t>
            </a: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fast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Learning rate is very                   cost-function specific</a:t>
            </a:r>
          </a:p>
          <a:p>
            <a:pPr marL="544513" lvl="1" indent="-87313">
              <a:buFont typeface="Arial" panose="020B0604020202020204" pitchFamily="34" charset="0"/>
              <a:buChar char="•"/>
            </a:pPr>
            <a:endParaRPr lang="en-US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In this case: </a:t>
            </a:r>
          </a:p>
          <a:p>
            <a:pPr marL="544513" lvl="1" indent="-87313">
              <a:buFont typeface="Arial" panose="020B0604020202020204" pitchFamily="34" charset="0"/>
              <a:buChar char="•"/>
            </a:pP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Too slow</a:t>
            </a:r>
          </a:p>
          <a:p>
            <a:pPr marL="544513" lvl="1" indent="-87313">
              <a:buFont typeface="Arial" panose="020B0604020202020204" pitchFamily="34" charset="0"/>
              <a:buChar char="•"/>
            </a:pP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20 steps to convergence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r>
              <a:rPr lang="en-ZA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 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2589" y="812588"/>
                <a:ext cx="1488420" cy="425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89" y="812588"/>
                <a:ext cx="1488420" cy="4256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Multiply 33"/>
          <p:cNvSpPr/>
          <p:nvPr/>
        </p:nvSpPr>
        <p:spPr>
          <a:xfrm>
            <a:off x="2566642" y="113972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2642842" y="135816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729202" y="157152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810482" y="177472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2894302" y="197538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2988282" y="216588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3092422" y="232844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/>
          <p:cNvSpPr/>
          <p:nvPr/>
        </p:nvSpPr>
        <p:spPr>
          <a:xfrm>
            <a:off x="3191482" y="248084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3295622" y="260530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3397222" y="271452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3486122" y="278818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/>
          <p:cNvSpPr/>
          <p:nvPr/>
        </p:nvSpPr>
        <p:spPr>
          <a:xfrm>
            <a:off x="3559855" y="2838518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3625895" y="2861233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3663922" y="287200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3686782" y="287962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3707102" y="288216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3732502" y="288724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3752822" y="288724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3770602" y="2887249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6971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00411" y="568429"/>
                <a:ext cx="2243648" cy="347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7313" indent="-87313">
                  <a:buFont typeface="Arial" panose="020B0604020202020204" pitchFamily="34" charset="0"/>
                  <a:buChar char="•"/>
                </a:pPr>
                <a:r>
                  <a:rPr lang="en-ZA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With appropriate learning rate e.g. 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sz="1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ZA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= 1.5 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544513" lvl="1" indent="-87313">
                  <a:buFont typeface="Arial" panose="020B0604020202020204" pitchFamily="34" charset="0"/>
                  <a:buChar char="•"/>
                </a:pPr>
                <a:r>
                  <a:rPr lang="en-US" sz="10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fast(</a:t>
                </a:r>
                <a:r>
                  <a:rPr lang="en-US" sz="1000" spc="-55" dirty="0" err="1">
                    <a:solidFill>
                      <a:srgbClr val="35444F"/>
                    </a:solidFill>
                    <a:latin typeface="Trebuchet MS"/>
                    <a:cs typeface="Trebuchet MS"/>
                  </a:rPr>
                  <a:t>er</a:t>
                </a:r>
                <a:r>
                  <a:rPr lang="en-US" sz="10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) convergence</a:t>
                </a:r>
              </a:p>
              <a:p>
                <a:pPr marL="544513" lvl="1" indent="-87313">
                  <a:buFont typeface="Arial" panose="020B0604020202020204" pitchFamily="34" charset="0"/>
                  <a:buChar char="•"/>
                </a:pPr>
                <a:endParaRPr lang="en-US" sz="10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87313" indent="-87313">
                  <a:buFont typeface="Arial" panose="020B0604020202020204" pitchFamily="34" charset="0"/>
                  <a:buChar char="•"/>
                </a:pPr>
                <a:endParaRPr lang="en-US" sz="10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87313" indent="-87313">
                  <a:buFont typeface="Arial" panose="020B0604020202020204" pitchFamily="34" charset="0"/>
                  <a:buChar char="•"/>
                </a:pPr>
                <a:endParaRPr lang="en-US" sz="10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87313" indent="-87313">
                  <a:buFont typeface="Arial" panose="020B0604020202020204" pitchFamily="34" charset="0"/>
                  <a:buChar char="•"/>
                </a:pPr>
                <a:endParaRPr lang="en-US" sz="10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87313" indent="-87313">
                  <a:buFont typeface="Arial" panose="020B0604020202020204" pitchFamily="34" charset="0"/>
                  <a:buChar char="•"/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12 (vs 20) steps to convergence (for this specific cost function)</a:t>
                </a:r>
              </a:p>
              <a:p>
                <a:pPr marL="87313" indent="-87313">
                  <a:buFont typeface="Arial" panose="020B0604020202020204" pitchFamily="34" charset="0"/>
                  <a:buChar char="•"/>
                </a:pPr>
                <a:endParaRPr lang="en-US" sz="10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87313" indent="-87313">
                  <a:buFont typeface="Arial" panose="020B0604020202020204" pitchFamily="34" charset="0"/>
                  <a:buChar char="•"/>
                </a:pPr>
                <a:endParaRPr lang="en-US" sz="10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87313" indent="-87313">
                  <a:buFont typeface="Arial" panose="020B0604020202020204" pitchFamily="34" charset="0"/>
                  <a:buChar char="•"/>
                </a:pPr>
                <a:endParaRPr lang="en-US" sz="10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87313" indent="-87313">
                  <a:buFont typeface="Arial" panose="020B0604020202020204" pitchFamily="34" charset="0"/>
                  <a:buChar char="•"/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Note: learning rate is cost-function specific</a:t>
                </a:r>
              </a:p>
              <a:p>
                <a:pPr marL="544513" lvl="1" indent="-87313">
                  <a:buFont typeface="Arial" panose="020B0604020202020204" pitchFamily="34" charset="0"/>
                  <a:buChar char="•"/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Higher learning rate doesn’t necessarily mean faster convergence</a:t>
                </a:r>
                <a:endParaRPr lang="en-US" sz="10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endParaRPr lang="en-ZA" sz="10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endParaRPr lang="en-ZA" sz="10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endParaRPr lang="en-ZA" sz="10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endParaRPr lang="en-ZA" sz="10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r>
                  <a:rPr lang="en-ZA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  <a:endParaRPr lang="en-US" sz="14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11" y="568429"/>
                <a:ext cx="2243648" cy="3477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/>
          <p:nvPr/>
        </p:nvSpPr>
        <p:spPr>
          <a:xfrm>
            <a:off x="329284" y="114129"/>
            <a:ext cx="4611016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Algorithm </a:t>
            </a:r>
            <a:r>
              <a:rPr lang="en-US" dirty="0"/>
              <a:t>– </a:t>
            </a:r>
            <a:r>
              <a:rPr lang="en-US" dirty="0" smtClean="0"/>
              <a:t>Deciphering Learning Rate</a:t>
            </a:r>
            <a:endParaRPr lang="en-US" spc="-55" dirty="0">
              <a:solidFill>
                <a:srgbClr val="35444F"/>
              </a:solidFill>
            </a:endParaRPr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775767" y="646942"/>
            <a:ext cx="3549189" cy="2677167"/>
            <a:chOff x="838095" y="403225"/>
            <a:chExt cx="4000306" cy="301744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111" y="667388"/>
              <a:ext cx="3036128" cy="2393374"/>
            </a:xfrm>
            <a:prstGeom prst="rect">
              <a:avLst/>
            </a:prstGeom>
          </p:spPr>
        </p:pic>
        <p:cxnSp>
          <p:nvCxnSpPr>
            <p:cNvPr id="207" name="Straight Arrow Connector 206"/>
            <p:cNvCxnSpPr/>
            <p:nvPr/>
          </p:nvCxnSpPr>
          <p:spPr>
            <a:xfrm flipV="1">
              <a:off x="1598926" y="403225"/>
              <a:ext cx="0" cy="2719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1602320" y="3060762"/>
              <a:ext cx="3173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4143785" y="3004036"/>
                  <a:ext cx="694616" cy="416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785" y="3004036"/>
                  <a:ext cx="694616" cy="4166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838095" y="1989253"/>
                  <a:ext cx="1037356" cy="416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095" y="1989253"/>
                  <a:ext cx="1037356" cy="4166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Multiply 28"/>
          <p:cNvSpPr/>
          <p:nvPr/>
        </p:nvSpPr>
        <p:spPr>
          <a:xfrm>
            <a:off x="2500602" y="92636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2656372" y="141018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2801152" y="175562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951012" y="207058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3095792" y="233220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3250732" y="256334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3400592" y="272082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3547912" y="283004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/>
          <p:cNvSpPr/>
          <p:nvPr/>
        </p:nvSpPr>
        <p:spPr>
          <a:xfrm>
            <a:off x="3669832" y="288338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3740952" y="289862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3779052" y="289862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3799372" y="2898629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02589" y="1141497"/>
                <a:ext cx="1692002" cy="425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f>
                        <m:fPr>
                          <m:ctrlP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105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89" y="1141497"/>
                <a:ext cx="1692002" cy="4256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02570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00411" y="568429"/>
            <a:ext cx="213006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ZA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With learning rate </a:t>
            </a: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too large: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sz="10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First possibility</a:t>
            </a: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: convergence becomes very slow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r>
              <a:rPr lang="en-ZA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 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170370" y="2347890"/>
            <a:ext cx="1256850" cy="17433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348990" y="2529840"/>
            <a:ext cx="1059180" cy="10287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368040" y="2644140"/>
            <a:ext cx="906780" cy="8001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26155" y="2737485"/>
            <a:ext cx="739140" cy="81915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35681" y="2823210"/>
            <a:ext cx="560069" cy="62865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663315" y="2887980"/>
            <a:ext cx="434341" cy="3810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678555" y="2926080"/>
            <a:ext cx="304800" cy="17145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69995" y="2943225"/>
            <a:ext cx="200025" cy="20955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790950" y="2967990"/>
            <a:ext cx="114300" cy="5715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775767" y="646942"/>
            <a:ext cx="3549189" cy="2677167"/>
            <a:chOff x="838095" y="403225"/>
            <a:chExt cx="4000306" cy="301744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111" y="667388"/>
              <a:ext cx="3036128" cy="2393374"/>
            </a:xfrm>
            <a:prstGeom prst="rect">
              <a:avLst/>
            </a:prstGeom>
          </p:spPr>
        </p:pic>
        <p:cxnSp>
          <p:nvCxnSpPr>
            <p:cNvPr id="207" name="Straight Arrow Connector 206"/>
            <p:cNvCxnSpPr/>
            <p:nvPr/>
          </p:nvCxnSpPr>
          <p:spPr>
            <a:xfrm flipV="1">
              <a:off x="1598926" y="403225"/>
              <a:ext cx="0" cy="2719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1602320" y="3060762"/>
              <a:ext cx="3173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4143785" y="3004036"/>
                  <a:ext cx="694616" cy="416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785" y="3004036"/>
                  <a:ext cx="694616" cy="4166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838095" y="1989253"/>
                  <a:ext cx="1037356" cy="416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095" y="1989253"/>
                  <a:ext cx="1037356" cy="4166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Multiply 28"/>
          <p:cNvSpPr/>
          <p:nvPr/>
        </p:nvSpPr>
        <p:spPr>
          <a:xfrm>
            <a:off x="3060672" y="227510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4390152" y="2442748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3239302" y="255953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4238792" y="264970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3412022" y="274368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4054642" y="281480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3587282" y="285036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3925102" y="287195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/>
          <p:cNvSpPr/>
          <p:nvPr/>
        </p:nvSpPr>
        <p:spPr>
          <a:xfrm>
            <a:off x="3696502" y="288719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3817152" y="288719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3765082" y="2894819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bject 2"/>
          <p:cNvSpPr txBox="1"/>
          <p:nvPr/>
        </p:nvSpPr>
        <p:spPr>
          <a:xfrm>
            <a:off x="329284" y="114129"/>
            <a:ext cx="4611016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Algorithm </a:t>
            </a:r>
            <a:r>
              <a:rPr lang="en-US" dirty="0"/>
              <a:t>– </a:t>
            </a:r>
            <a:r>
              <a:rPr lang="en-US" dirty="0" smtClean="0"/>
              <a:t>Deciphering Learning Rate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37890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5767" y="646942"/>
            <a:ext cx="3549189" cy="2677167"/>
            <a:chOff x="838095" y="403225"/>
            <a:chExt cx="4000306" cy="301744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361" y="691138"/>
              <a:ext cx="3036128" cy="2393374"/>
            </a:xfrm>
            <a:prstGeom prst="rect">
              <a:avLst/>
            </a:prstGeom>
          </p:spPr>
        </p:pic>
        <p:cxnSp>
          <p:nvCxnSpPr>
            <p:cNvPr id="207" name="Straight Arrow Connector 206"/>
            <p:cNvCxnSpPr/>
            <p:nvPr/>
          </p:nvCxnSpPr>
          <p:spPr>
            <a:xfrm flipV="1">
              <a:off x="1598926" y="403225"/>
              <a:ext cx="0" cy="2719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1602320" y="3060762"/>
              <a:ext cx="31737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4143785" y="3004036"/>
                  <a:ext cx="694616" cy="416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785" y="3004036"/>
                  <a:ext cx="694616" cy="4166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Rectangle 211"/>
                <p:cNvSpPr/>
                <p:nvPr/>
              </p:nvSpPr>
              <p:spPr>
                <a:xfrm>
                  <a:off x="838095" y="1989253"/>
                  <a:ext cx="1037356" cy="4166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2" name="Rectangle 2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095" y="1989253"/>
                  <a:ext cx="1037356" cy="4166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Rectangle 250" hidden="1"/>
          <p:cNvSpPr/>
          <p:nvPr/>
        </p:nvSpPr>
        <p:spPr>
          <a:xfrm>
            <a:off x="1024708" y="1979057"/>
            <a:ext cx="763365" cy="3619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00411" y="568429"/>
            <a:ext cx="213006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ZA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With learning rate </a:t>
            </a: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too large: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sz="10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Second possibility</a:t>
            </a:r>
            <a:r>
              <a:rPr lang="en-US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: the algorithm diverges (doesn’t converge)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endParaRPr lang="en-US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endParaRPr lang="en-ZA" sz="10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r>
              <a:rPr lang="en-ZA" sz="10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 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170370" y="2275840"/>
            <a:ext cx="1401630" cy="7205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042920" y="2159000"/>
            <a:ext cx="1529080" cy="115716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48000" y="2057400"/>
            <a:ext cx="1653540" cy="10414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2913380" y="1902460"/>
            <a:ext cx="1778001" cy="15494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921000" y="1760220"/>
            <a:ext cx="1915160" cy="13208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2776220" y="1574800"/>
            <a:ext cx="2042160" cy="19558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788920" y="1440180"/>
            <a:ext cx="2156460" cy="129540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626822" y="1134687"/>
            <a:ext cx="2290156" cy="315884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ot"/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y 28"/>
          <p:cNvSpPr/>
          <p:nvPr/>
        </p:nvSpPr>
        <p:spPr>
          <a:xfrm>
            <a:off x="3060672" y="227510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4534561" y="219815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2926882" y="208455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4655352" y="198168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810042" y="182674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4783622" y="168450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2675422" y="149654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4900462" y="1367009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/>
          <p:cNvSpPr/>
          <p:nvPr/>
        </p:nvSpPr>
        <p:spPr>
          <a:xfrm>
            <a:off x="2532720" y="1054242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bject 2"/>
          <p:cNvSpPr txBox="1"/>
          <p:nvPr/>
        </p:nvSpPr>
        <p:spPr>
          <a:xfrm>
            <a:off x="329284" y="114129"/>
            <a:ext cx="4611016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Algorithm </a:t>
            </a:r>
            <a:r>
              <a:rPr lang="en-US" dirty="0"/>
              <a:t>– </a:t>
            </a:r>
            <a:r>
              <a:rPr lang="en-US" dirty="0" smtClean="0"/>
              <a:t>Deciphering Learning Rate</a:t>
            </a:r>
            <a:endParaRPr lang="en-US" spc="-55" dirty="0">
              <a:solidFill>
                <a:srgbClr val="354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2873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Algorithm – Gradient Descent With Two Parameters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2908131" cy="572914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a cost function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84150" indent="-171450"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lnSpc>
                    <a:spcPct val="150000"/>
                  </a:lnSpc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2908131" cy="572914"/>
              </a:xfrm>
              <a:prstGeom prst="rect">
                <a:avLst/>
              </a:prstGeom>
              <a:blipFill>
                <a:blip r:embed="rId2"/>
                <a:stretch>
                  <a:fillRect l="-2306" t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00673" y="1012825"/>
                <a:ext cx="2954655" cy="1194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Repeat until convergence:</a:t>
                </a: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tmptheta0 = theta0 – </a:t>
                </a:r>
                <a14:m>
                  <m:oMath xmlns:m="http://schemas.openxmlformats.org/officeDocument/2006/math">
                    <m:r>
                      <a:rPr lang="en-US" sz="1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1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tmptheta1 = theta1 – </a:t>
                </a:r>
                <a14:m>
                  <m:oMath xmlns:m="http://schemas.openxmlformats.org/officeDocument/2006/math">
                    <m:r>
                      <a:rPr lang="en-US" sz="1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000" dirty="0" smtClean="0"/>
              </a:p>
              <a:p>
                <a:pPr>
                  <a:lnSpc>
                    <a:spcPct val="150000"/>
                  </a:lnSpc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theta0 </a:t>
                </a: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= tmptheta0</a:t>
                </a:r>
                <a:endParaRPr lang="en-US" sz="1000" dirty="0"/>
              </a:p>
              <a:p>
                <a:pPr>
                  <a:lnSpc>
                    <a:spcPct val="150000"/>
                  </a:lnSpc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theta1 </a:t>
                </a: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= 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tmptheta1</a:t>
                </a:r>
                <a:endParaRPr lang="en-US" sz="1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673" y="1012825"/>
                <a:ext cx="2954655" cy="11949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9445" y="979244"/>
                <a:ext cx="2514600" cy="14106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 lIns="72000" tIns="0" rIns="0" bIns="36000">
                <a:spAutoFit/>
              </a:bodyPr>
              <a:lstStyle/>
              <a:p>
                <a:pPr marL="12700">
                  <a:lnSpc>
                    <a:spcPct val="150000"/>
                  </a:lnSpc>
                </a:pPr>
                <a:r>
                  <a:rPr lang="en-US" sz="12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Repeat until convergence:</a:t>
                </a:r>
              </a:p>
              <a:p>
                <a:pPr marL="12700">
                  <a:lnSpc>
                    <a:spcPct val="150000"/>
                  </a:lnSpc>
                  <a:spcBef>
                    <a:spcPts val="90"/>
                  </a:spcBef>
                  <a:tabLst>
                    <a:tab pos="266700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simultaneously:</a:t>
                </a:r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2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endParaRPr lang="en-US" sz="12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45" y="979244"/>
                <a:ext cx="2514600" cy="1410639"/>
              </a:xfrm>
              <a:prstGeom prst="rect">
                <a:avLst/>
              </a:prstGeom>
              <a:blipFill>
                <a:blip r:embed="rId4"/>
                <a:stretch>
                  <a:fillRect l="-2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758492" y="1546225"/>
            <a:ext cx="895808" cy="33686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4624243" flipH="1">
            <a:off x="2468009" y="1964986"/>
            <a:ext cx="1309167" cy="614877"/>
          </a:xfrm>
          <a:custGeom>
            <a:avLst/>
            <a:gdLst>
              <a:gd name="connsiteX0" fmla="*/ 0 w 2818501"/>
              <a:gd name="connsiteY0" fmla="*/ 164379 h 636819"/>
              <a:gd name="connsiteX1" fmla="*/ 1226820 w 2818501"/>
              <a:gd name="connsiteY1" fmla="*/ 11979 h 636819"/>
              <a:gd name="connsiteX2" fmla="*/ 1188720 w 2818501"/>
              <a:gd name="connsiteY2" fmla="*/ 446319 h 636819"/>
              <a:gd name="connsiteX3" fmla="*/ 2621280 w 2818501"/>
              <a:gd name="connsiteY3" fmla="*/ 415839 h 636819"/>
              <a:gd name="connsiteX4" fmla="*/ 2769870 w 2818501"/>
              <a:gd name="connsiteY4" fmla="*/ 636819 h 636819"/>
              <a:gd name="connsiteX0" fmla="*/ 0 w 2817626"/>
              <a:gd name="connsiteY0" fmla="*/ 164379 h 513814"/>
              <a:gd name="connsiteX1" fmla="*/ 1226820 w 2817626"/>
              <a:gd name="connsiteY1" fmla="*/ 11979 h 513814"/>
              <a:gd name="connsiteX2" fmla="*/ 1188720 w 2817626"/>
              <a:gd name="connsiteY2" fmla="*/ 446319 h 513814"/>
              <a:gd name="connsiteX3" fmla="*/ 2621280 w 2817626"/>
              <a:gd name="connsiteY3" fmla="*/ 415839 h 513814"/>
              <a:gd name="connsiteX4" fmla="*/ 2768444 w 2817626"/>
              <a:gd name="connsiteY4" fmla="*/ 513814 h 513814"/>
              <a:gd name="connsiteX0" fmla="*/ 0 w 2768443"/>
              <a:gd name="connsiteY0" fmla="*/ 164379 h 513814"/>
              <a:gd name="connsiteX1" fmla="*/ 1226820 w 2768443"/>
              <a:gd name="connsiteY1" fmla="*/ 11979 h 513814"/>
              <a:gd name="connsiteX2" fmla="*/ 1188720 w 2768443"/>
              <a:gd name="connsiteY2" fmla="*/ 446319 h 513814"/>
              <a:gd name="connsiteX3" fmla="*/ 2621280 w 2768443"/>
              <a:gd name="connsiteY3" fmla="*/ 415839 h 513814"/>
              <a:gd name="connsiteX4" fmla="*/ 2768444 w 2768443"/>
              <a:gd name="connsiteY4" fmla="*/ 513814 h 513814"/>
              <a:gd name="connsiteX0" fmla="*/ 0 w 2908811"/>
              <a:gd name="connsiteY0" fmla="*/ 164379 h 465998"/>
              <a:gd name="connsiteX1" fmla="*/ 1226820 w 2908811"/>
              <a:gd name="connsiteY1" fmla="*/ 11979 h 465998"/>
              <a:gd name="connsiteX2" fmla="*/ 1188720 w 2908811"/>
              <a:gd name="connsiteY2" fmla="*/ 446319 h 465998"/>
              <a:gd name="connsiteX3" fmla="*/ 2621280 w 2908811"/>
              <a:gd name="connsiteY3" fmla="*/ 415839 h 465998"/>
              <a:gd name="connsiteX4" fmla="*/ 2908812 w 2908811"/>
              <a:gd name="connsiteY4" fmla="*/ 401154 h 465998"/>
              <a:gd name="connsiteX0" fmla="*/ 0 w 2868731"/>
              <a:gd name="connsiteY0" fmla="*/ 164379 h 506876"/>
              <a:gd name="connsiteX1" fmla="*/ 1226820 w 2868731"/>
              <a:gd name="connsiteY1" fmla="*/ 11979 h 506876"/>
              <a:gd name="connsiteX2" fmla="*/ 1188720 w 2868731"/>
              <a:gd name="connsiteY2" fmla="*/ 446319 h 506876"/>
              <a:gd name="connsiteX3" fmla="*/ 2621280 w 2868731"/>
              <a:gd name="connsiteY3" fmla="*/ 415839 h 506876"/>
              <a:gd name="connsiteX4" fmla="*/ 2868730 w 2868731"/>
              <a:gd name="connsiteY4" fmla="*/ 506876 h 506876"/>
              <a:gd name="connsiteX0" fmla="*/ 0 w 2868731"/>
              <a:gd name="connsiteY0" fmla="*/ 164502 h 506999"/>
              <a:gd name="connsiteX1" fmla="*/ 1226820 w 2868731"/>
              <a:gd name="connsiteY1" fmla="*/ 12102 h 506999"/>
              <a:gd name="connsiteX2" fmla="*/ 1623542 w 2868731"/>
              <a:gd name="connsiteY2" fmla="*/ 448505 h 506999"/>
              <a:gd name="connsiteX3" fmla="*/ 2621280 w 2868731"/>
              <a:gd name="connsiteY3" fmla="*/ 415962 h 506999"/>
              <a:gd name="connsiteX4" fmla="*/ 2868730 w 2868731"/>
              <a:gd name="connsiteY4" fmla="*/ 506999 h 506999"/>
              <a:gd name="connsiteX0" fmla="*/ 0 w 2868731"/>
              <a:gd name="connsiteY0" fmla="*/ 224941 h 567438"/>
              <a:gd name="connsiteX1" fmla="*/ 1646440 w 2868731"/>
              <a:gd name="connsiteY1" fmla="*/ 8381 h 567438"/>
              <a:gd name="connsiteX2" fmla="*/ 1623542 w 2868731"/>
              <a:gd name="connsiteY2" fmla="*/ 508944 h 567438"/>
              <a:gd name="connsiteX3" fmla="*/ 2621280 w 2868731"/>
              <a:gd name="connsiteY3" fmla="*/ 476401 h 567438"/>
              <a:gd name="connsiteX4" fmla="*/ 2868730 w 2868731"/>
              <a:gd name="connsiteY4" fmla="*/ 567438 h 567438"/>
              <a:gd name="connsiteX0" fmla="*/ 0 w 2868731"/>
              <a:gd name="connsiteY0" fmla="*/ 224815 h 567312"/>
              <a:gd name="connsiteX1" fmla="*/ 1646440 w 2868731"/>
              <a:gd name="connsiteY1" fmla="*/ 8255 h 567312"/>
              <a:gd name="connsiteX2" fmla="*/ 2009008 w 2868731"/>
              <a:gd name="connsiteY2" fmla="*/ 506125 h 567312"/>
              <a:gd name="connsiteX3" fmla="*/ 2621280 w 2868731"/>
              <a:gd name="connsiteY3" fmla="*/ 476275 h 567312"/>
              <a:gd name="connsiteX4" fmla="*/ 2868730 w 2868731"/>
              <a:gd name="connsiteY4" fmla="*/ 567312 h 567312"/>
              <a:gd name="connsiteX0" fmla="*/ 0 w 2868731"/>
              <a:gd name="connsiteY0" fmla="*/ 191051 h 533548"/>
              <a:gd name="connsiteX1" fmla="*/ 1842267 w 2868731"/>
              <a:gd name="connsiteY1" fmla="*/ 9969 h 533548"/>
              <a:gd name="connsiteX2" fmla="*/ 2009008 w 2868731"/>
              <a:gd name="connsiteY2" fmla="*/ 472361 h 533548"/>
              <a:gd name="connsiteX3" fmla="*/ 2621280 w 2868731"/>
              <a:gd name="connsiteY3" fmla="*/ 442511 h 533548"/>
              <a:gd name="connsiteX4" fmla="*/ 2868730 w 2868731"/>
              <a:gd name="connsiteY4" fmla="*/ 533548 h 533548"/>
              <a:gd name="connsiteX0" fmla="*/ 0 w 1953917"/>
              <a:gd name="connsiteY0" fmla="*/ 108637 h 553899"/>
              <a:gd name="connsiteX1" fmla="*/ 927453 w 1953917"/>
              <a:gd name="connsiteY1" fmla="*/ 30320 h 553899"/>
              <a:gd name="connsiteX2" fmla="*/ 1094194 w 1953917"/>
              <a:gd name="connsiteY2" fmla="*/ 492712 h 553899"/>
              <a:gd name="connsiteX3" fmla="*/ 1706466 w 1953917"/>
              <a:gd name="connsiteY3" fmla="*/ 462862 h 553899"/>
              <a:gd name="connsiteX4" fmla="*/ 1953916 w 1953917"/>
              <a:gd name="connsiteY4" fmla="*/ 553899 h 553899"/>
              <a:gd name="connsiteX0" fmla="*/ -1 w 1891382"/>
              <a:gd name="connsiteY0" fmla="*/ 34353 h 697741"/>
              <a:gd name="connsiteX1" fmla="*/ 864918 w 1891382"/>
              <a:gd name="connsiteY1" fmla="*/ 174162 h 697741"/>
              <a:gd name="connsiteX2" fmla="*/ 1031659 w 1891382"/>
              <a:gd name="connsiteY2" fmla="*/ 636554 h 697741"/>
              <a:gd name="connsiteX3" fmla="*/ 1643931 w 1891382"/>
              <a:gd name="connsiteY3" fmla="*/ 606704 h 697741"/>
              <a:gd name="connsiteX4" fmla="*/ 1891381 w 1891382"/>
              <a:gd name="connsiteY4" fmla="*/ 697741 h 697741"/>
              <a:gd name="connsiteX0" fmla="*/ -1 w 1891382"/>
              <a:gd name="connsiteY0" fmla="*/ -1 h 663387"/>
              <a:gd name="connsiteX1" fmla="*/ 864918 w 1891382"/>
              <a:gd name="connsiteY1" fmla="*/ 139808 h 663387"/>
              <a:gd name="connsiteX2" fmla="*/ 1031659 w 1891382"/>
              <a:gd name="connsiteY2" fmla="*/ 602200 h 663387"/>
              <a:gd name="connsiteX3" fmla="*/ 1643931 w 1891382"/>
              <a:gd name="connsiteY3" fmla="*/ 572350 h 663387"/>
              <a:gd name="connsiteX4" fmla="*/ 1891381 w 1891382"/>
              <a:gd name="connsiteY4" fmla="*/ 663387 h 663387"/>
              <a:gd name="connsiteX0" fmla="*/ -1 w 1891382"/>
              <a:gd name="connsiteY0" fmla="*/ 8940 h 672328"/>
              <a:gd name="connsiteX1" fmla="*/ 864918 w 1891382"/>
              <a:gd name="connsiteY1" fmla="*/ 148749 h 672328"/>
              <a:gd name="connsiteX2" fmla="*/ 1031659 w 1891382"/>
              <a:gd name="connsiteY2" fmla="*/ 611141 h 672328"/>
              <a:gd name="connsiteX3" fmla="*/ 1643931 w 1891382"/>
              <a:gd name="connsiteY3" fmla="*/ 581291 h 672328"/>
              <a:gd name="connsiteX4" fmla="*/ 1891381 w 1891382"/>
              <a:gd name="connsiteY4" fmla="*/ 672328 h 672328"/>
              <a:gd name="connsiteX0" fmla="*/ -1 w 1789346"/>
              <a:gd name="connsiteY0" fmla="*/ 8940 h 835174"/>
              <a:gd name="connsiteX1" fmla="*/ 864918 w 1789346"/>
              <a:gd name="connsiteY1" fmla="*/ 148749 h 835174"/>
              <a:gd name="connsiteX2" fmla="*/ 1031659 w 1789346"/>
              <a:gd name="connsiteY2" fmla="*/ 611141 h 835174"/>
              <a:gd name="connsiteX3" fmla="*/ 1643931 w 1789346"/>
              <a:gd name="connsiteY3" fmla="*/ 581291 h 835174"/>
              <a:gd name="connsiteX4" fmla="*/ 1789346 w 1789346"/>
              <a:gd name="connsiteY4" fmla="*/ 835174 h 835174"/>
              <a:gd name="connsiteX0" fmla="*/ -1 w 1815234"/>
              <a:gd name="connsiteY0" fmla="*/ 8940 h 807783"/>
              <a:gd name="connsiteX1" fmla="*/ 864918 w 1815234"/>
              <a:gd name="connsiteY1" fmla="*/ 148749 h 807783"/>
              <a:gd name="connsiteX2" fmla="*/ 1031659 w 1815234"/>
              <a:gd name="connsiteY2" fmla="*/ 611141 h 807783"/>
              <a:gd name="connsiteX3" fmla="*/ 1643931 w 1815234"/>
              <a:gd name="connsiteY3" fmla="*/ 581291 h 807783"/>
              <a:gd name="connsiteX4" fmla="*/ 1815233 w 1815234"/>
              <a:gd name="connsiteY4" fmla="*/ 807782 h 80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234" h="807783">
                <a:moveTo>
                  <a:pt x="-1" y="8940"/>
                </a:moveTo>
                <a:cubicBezTo>
                  <a:pt x="491557" y="-26535"/>
                  <a:pt x="692975" y="48382"/>
                  <a:pt x="864918" y="148749"/>
                </a:cubicBezTo>
                <a:cubicBezTo>
                  <a:pt x="1036861" y="249116"/>
                  <a:pt x="901824" y="539051"/>
                  <a:pt x="1031659" y="611141"/>
                </a:cubicBezTo>
                <a:cubicBezTo>
                  <a:pt x="1161494" y="683231"/>
                  <a:pt x="1380406" y="549541"/>
                  <a:pt x="1643931" y="581291"/>
                </a:cubicBezTo>
                <a:cubicBezTo>
                  <a:pt x="1907456" y="613041"/>
                  <a:pt x="1718299" y="764701"/>
                  <a:pt x="1815233" y="807782"/>
                </a:cubicBezTo>
              </a:path>
            </a:pathLst>
          </a:custGeom>
          <a:noFill/>
          <a:ln w="952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87740" y="2910925"/>
                <a:ext cx="180100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Slope of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05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05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direction</a:t>
                </a:r>
                <a:endParaRPr lang="en-US" sz="105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740" y="2910925"/>
                <a:ext cx="1801006" cy="253916"/>
              </a:xfrm>
              <a:prstGeom prst="rect">
                <a:avLst/>
              </a:prstGeom>
              <a:blipFill>
                <a:blip r:embed="rId5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758492" y="2029521"/>
            <a:ext cx="895808" cy="33686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85218" y="2910925"/>
                <a:ext cx="174169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Slope of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05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05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direction</a:t>
                </a:r>
                <a:endParaRPr lang="en-US" sz="105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18" y="2910925"/>
                <a:ext cx="1741695" cy="253916"/>
              </a:xfrm>
              <a:prstGeom prst="rect">
                <a:avLst/>
              </a:prstGeom>
              <a:blipFill>
                <a:blip r:embed="rId6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 rot="4624243" flipH="1">
            <a:off x="1970688" y="2550150"/>
            <a:ext cx="494426" cy="245968"/>
          </a:xfrm>
          <a:custGeom>
            <a:avLst/>
            <a:gdLst>
              <a:gd name="connsiteX0" fmla="*/ 0 w 2818501"/>
              <a:gd name="connsiteY0" fmla="*/ 164379 h 636819"/>
              <a:gd name="connsiteX1" fmla="*/ 1226820 w 2818501"/>
              <a:gd name="connsiteY1" fmla="*/ 11979 h 636819"/>
              <a:gd name="connsiteX2" fmla="*/ 1188720 w 2818501"/>
              <a:gd name="connsiteY2" fmla="*/ 446319 h 636819"/>
              <a:gd name="connsiteX3" fmla="*/ 2621280 w 2818501"/>
              <a:gd name="connsiteY3" fmla="*/ 415839 h 636819"/>
              <a:gd name="connsiteX4" fmla="*/ 2769870 w 2818501"/>
              <a:gd name="connsiteY4" fmla="*/ 636819 h 636819"/>
              <a:gd name="connsiteX0" fmla="*/ 0 w 2817626"/>
              <a:gd name="connsiteY0" fmla="*/ 164379 h 513814"/>
              <a:gd name="connsiteX1" fmla="*/ 1226820 w 2817626"/>
              <a:gd name="connsiteY1" fmla="*/ 11979 h 513814"/>
              <a:gd name="connsiteX2" fmla="*/ 1188720 w 2817626"/>
              <a:gd name="connsiteY2" fmla="*/ 446319 h 513814"/>
              <a:gd name="connsiteX3" fmla="*/ 2621280 w 2817626"/>
              <a:gd name="connsiteY3" fmla="*/ 415839 h 513814"/>
              <a:gd name="connsiteX4" fmla="*/ 2768444 w 2817626"/>
              <a:gd name="connsiteY4" fmla="*/ 513814 h 513814"/>
              <a:gd name="connsiteX0" fmla="*/ 0 w 2768443"/>
              <a:gd name="connsiteY0" fmla="*/ 164379 h 513814"/>
              <a:gd name="connsiteX1" fmla="*/ 1226820 w 2768443"/>
              <a:gd name="connsiteY1" fmla="*/ 11979 h 513814"/>
              <a:gd name="connsiteX2" fmla="*/ 1188720 w 2768443"/>
              <a:gd name="connsiteY2" fmla="*/ 446319 h 513814"/>
              <a:gd name="connsiteX3" fmla="*/ 2621280 w 2768443"/>
              <a:gd name="connsiteY3" fmla="*/ 415839 h 513814"/>
              <a:gd name="connsiteX4" fmla="*/ 2768444 w 2768443"/>
              <a:gd name="connsiteY4" fmla="*/ 513814 h 513814"/>
              <a:gd name="connsiteX0" fmla="*/ 0 w 2908811"/>
              <a:gd name="connsiteY0" fmla="*/ 164379 h 465998"/>
              <a:gd name="connsiteX1" fmla="*/ 1226820 w 2908811"/>
              <a:gd name="connsiteY1" fmla="*/ 11979 h 465998"/>
              <a:gd name="connsiteX2" fmla="*/ 1188720 w 2908811"/>
              <a:gd name="connsiteY2" fmla="*/ 446319 h 465998"/>
              <a:gd name="connsiteX3" fmla="*/ 2621280 w 2908811"/>
              <a:gd name="connsiteY3" fmla="*/ 415839 h 465998"/>
              <a:gd name="connsiteX4" fmla="*/ 2908812 w 2908811"/>
              <a:gd name="connsiteY4" fmla="*/ 401154 h 465998"/>
              <a:gd name="connsiteX0" fmla="*/ 0 w 2868731"/>
              <a:gd name="connsiteY0" fmla="*/ 164379 h 506876"/>
              <a:gd name="connsiteX1" fmla="*/ 1226820 w 2868731"/>
              <a:gd name="connsiteY1" fmla="*/ 11979 h 506876"/>
              <a:gd name="connsiteX2" fmla="*/ 1188720 w 2868731"/>
              <a:gd name="connsiteY2" fmla="*/ 446319 h 506876"/>
              <a:gd name="connsiteX3" fmla="*/ 2621280 w 2868731"/>
              <a:gd name="connsiteY3" fmla="*/ 415839 h 506876"/>
              <a:gd name="connsiteX4" fmla="*/ 2868730 w 2868731"/>
              <a:gd name="connsiteY4" fmla="*/ 506876 h 506876"/>
              <a:gd name="connsiteX0" fmla="*/ 0 w 2868731"/>
              <a:gd name="connsiteY0" fmla="*/ 164502 h 506999"/>
              <a:gd name="connsiteX1" fmla="*/ 1226820 w 2868731"/>
              <a:gd name="connsiteY1" fmla="*/ 12102 h 506999"/>
              <a:gd name="connsiteX2" fmla="*/ 1623542 w 2868731"/>
              <a:gd name="connsiteY2" fmla="*/ 448505 h 506999"/>
              <a:gd name="connsiteX3" fmla="*/ 2621280 w 2868731"/>
              <a:gd name="connsiteY3" fmla="*/ 415962 h 506999"/>
              <a:gd name="connsiteX4" fmla="*/ 2868730 w 2868731"/>
              <a:gd name="connsiteY4" fmla="*/ 506999 h 506999"/>
              <a:gd name="connsiteX0" fmla="*/ 0 w 2868731"/>
              <a:gd name="connsiteY0" fmla="*/ 224941 h 567438"/>
              <a:gd name="connsiteX1" fmla="*/ 1646440 w 2868731"/>
              <a:gd name="connsiteY1" fmla="*/ 8381 h 567438"/>
              <a:gd name="connsiteX2" fmla="*/ 1623542 w 2868731"/>
              <a:gd name="connsiteY2" fmla="*/ 508944 h 567438"/>
              <a:gd name="connsiteX3" fmla="*/ 2621280 w 2868731"/>
              <a:gd name="connsiteY3" fmla="*/ 476401 h 567438"/>
              <a:gd name="connsiteX4" fmla="*/ 2868730 w 2868731"/>
              <a:gd name="connsiteY4" fmla="*/ 567438 h 567438"/>
              <a:gd name="connsiteX0" fmla="*/ 0 w 2868731"/>
              <a:gd name="connsiteY0" fmla="*/ 224815 h 567312"/>
              <a:gd name="connsiteX1" fmla="*/ 1646440 w 2868731"/>
              <a:gd name="connsiteY1" fmla="*/ 8255 h 567312"/>
              <a:gd name="connsiteX2" fmla="*/ 2009008 w 2868731"/>
              <a:gd name="connsiteY2" fmla="*/ 506125 h 567312"/>
              <a:gd name="connsiteX3" fmla="*/ 2621280 w 2868731"/>
              <a:gd name="connsiteY3" fmla="*/ 476275 h 567312"/>
              <a:gd name="connsiteX4" fmla="*/ 2868730 w 2868731"/>
              <a:gd name="connsiteY4" fmla="*/ 567312 h 567312"/>
              <a:gd name="connsiteX0" fmla="*/ 0 w 2868731"/>
              <a:gd name="connsiteY0" fmla="*/ 191051 h 533548"/>
              <a:gd name="connsiteX1" fmla="*/ 1842267 w 2868731"/>
              <a:gd name="connsiteY1" fmla="*/ 9969 h 533548"/>
              <a:gd name="connsiteX2" fmla="*/ 2009008 w 2868731"/>
              <a:gd name="connsiteY2" fmla="*/ 472361 h 533548"/>
              <a:gd name="connsiteX3" fmla="*/ 2621280 w 2868731"/>
              <a:gd name="connsiteY3" fmla="*/ 442511 h 533548"/>
              <a:gd name="connsiteX4" fmla="*/ 2868730 w 2868731"/>
              <a:gd name="connsiteY4" fmla="*/ 533548 h 533548"/>
              <a:gd name="connsiteX0" fmla="*/ 0 w 1953917"/>
              <a:gd name="connsiteY0" fmla="*/ 108637 h 553899"/>
              <a:gd name="connsiteX1" fmla="*/ 927453 w 1953917"/>
              <a:gd name="connsiteY1" fmla="*/ 30320 h 553899"/>
              <a:gd name="connsiteX2" fmla="*/ 1094194 w 1953917"/>
              <a:gd name="connsiteY2" fmla="*/ 492712 h 553899"/>
              <a:gd name="connsiteX3" fmla="*/ 1706466 w 1953917"/>
              <a:gd name="connsiteY3" fmla="*/ 462862 h 553899"/>
              <a:gd name="connsiteX4" fmla="*/ 1953916 w 1953917"/>
              <a:gd name="connsiteY4" fmla="*/ 553899 h 553899"/>
              <a:gd name="connsiteX0" fmla="*/ -1 w 1891382"/>
              <a:gd name="connsiteY0" fmla="*/ 34353 h 697741"/>
              <a:gd name="connsiteX1" fmla="*/ 864918 w 1891382"/>
              <a:gd name="connsiteY1" fmla="*/ 174162 h 697741"/>
              <a:gd name="connsiteX2" fmla="*/ 1031659 w 1891382"/>
              <a:gd name="connsiteY2" fmla="*/ 636554 h 697741"/>
              <a:gd name="connsiteX3" fmla="*/ 1643931 w 1891382"/>
              <a:gd name="connsiteY3" fmla="*/ 606704 h 697741"/>
              <a:gd name="connsiteX4" fmla="*/ 1891381 w 1891382"/>
              <a:gd name="connsiteY4" fmla="*/ 697741 h 697741"/>
              <a:gd name="connsiteX0" fmla="*/ -1 w 1891382"/>
              <a:gd name="connsiteY0" fmla="*/ -1 h 663387"/>
              <a:gd name="connsiteX1" fmla="*/ 864918 w 1891382"/>
              <a:gd name="connsiteY1" fmla="*/ 139808 h 663387"/>
              <a:gd name="connsiteX2" fmla="*/ 1031659 w 1891382"/>
              <a:gd name="connsiteY2" fmla="*/ 602200 h 663387"/>
              <a:gd name="connsiteX3" fmla="*/ 1643931 w 1891382"/>
              <a:gd name="connsiteY3" fmla="*/ 572350 h 663387"/>
              <a:gd name="connsiteX4" fmla="*/ 1891381 w 1891382"/>
              <a:gd name="connsiteY4" fmla="*/ 663387 h 663387"/>
              <a:gd name="connsiteX0" fmla="*/ -1 w 1891382"/>
              <a:gd name="connsiteY0" fmla="*/ 8940 h 672328"/>
              <a:gd name="connsiteX1" fmla="*/ 864918 w 1891382"/>
              <a:gd name="connsiteY1" fmla="*/ 148749 h 672328"/>
              <a:gd name="connsiteX2" fmla="*/ 1031659 w 1891382"/>
              <a:gd name="connsiteY2" fmla="*/ 611141 h 672328"/>
              <a:gd name="connsiteX3" fmla="*/ 1643931 w 1891382"/>
              <a:gd name="connsiteY3" fmla="*/ 581291 h 672328"/>
              <a:gd name="connsiteX4" fmla="*/ 1891381 w 1891382"/>
              <a:gd name="connsiteY4" fmla="*/ 672328 h 672328"/>
              <a:gd name="connsiteX0" fmla="*/ -1 w 1789346"/>
              <a:gd name="connsiteY0" fmla="*/ 8940 h 835174"/>
              <a:gd name="connsiteX1" fmla="*/ 864918 w 1789346"/>
              <a:gd name="connsiteY1" fmla="*/ 148749 h 835174"/>
              <a:gd name="connsiteX2" fmla="*/ 1031659 w 1789346"/>
              <a:gd name="connsiteY2" fmla="*/ 611141 h 835174"/>
              <a:gd name="connsiteX3" fmla="*/ 1643931 w 1789346"/>
              <a:gd name="connsiteY3" fmla="*/ 581291 h 835174"/>
              <a:gd name="connsiteX4" fmla="*/ 1789346 w 1789346"/>
              <a:gd name="connsiteY4" fmla="*/ 835174 h 835174"/>
              <a:gd name="connsiteX0" fmla="*/ -1 w 1815234"/>
              <a:gd name="connsiteY0" fmla="*/ 8940 h 807783"/>
              <a:gd name="connsiteX1" fmla="*/ 864918 w 1815234"/>
              <a:gd name="connsiteY1" fmla="*/ 148749 h 807783"/>
              <a:gd name="connsiteX2" fmla="*/ 1031659 w 1815234"/>
              <a:gd name="connsiteY2" fmla="*/ 611141 h 807783"/>
              <a:gd name="connsiteX3" fmla="*/ 1643931 w 1815234"/>
              <a:gd name="connsiteY3" fmla="*/ 581291 h 807783"/>
              <a:gd name="connsiteX4" fmla="*/ 1815233 w 1815234"/>
              <a:gd name="connsiteY4" fmla="*/ 807782 h 807783"/>
              <a:gd name="connsiteX0" fmla="*/ 0 w 1897858"/>
              <a:gd name="connsiteY0" fmla="*/ 8940 h 632795"/>
              <a:gd name="connsiteX1" fmla="*/ 864919 w 1897858"/>
              <a:gd name="connsiteY1" fmla="*/ 148749 h 632795"/>
              <a:gd name="connsiteX2" fmla="*/ 1031660 w 1897858"/>
              <a:gd name="connsiteY2" fmla="*/ 611141 h 632795"/>
              <a:gd name="connsiteX3" fmla="*/ 1643932 w 1897858"/>
              <a:gd name="connsiteY3" fmla="*/ 581291 h 632795"/>
              <a:gd name="connsiteX4" fmla="*/ 1897857 w 1897858"/>
              <a:gd name="connsiteY4" fmla="*/ 589525 h 632795"/>
              <a:gd name="connsiteX0" fmla="*/ 0 w 1897857"/>
              <a:gd name="connsiteY0" fmla="*/ 8940 h 632795"/>
              <a:gd name="connsiteX1" fmla="*/ 864919 w 1897857"/>
              <a:gd name="connsiteY1" fmla="*/ 148749 h 632795"/>
              <a:gd name="connsiteX2" fmla="*/ 1031660 w 1897857"/>
              <a:gd name="connsiteY2" fmla="*/ 611141 h 632795"/>
              <a:gd name="connsiteX3" fmla="*/ 1643932 w 1897857"/>
              <a:gd name="connsiteY3" fmla="*/ 581291 h 632795"/>
              <a:gd name="connsiteX4" fmla="*/ 1897857 w 1897857"/>
              <a:gd name="connsiteY4" fmla="*/ 589525 h 632795"/>
              <a:gd name="connsiteX0" fmla="*/ 0 w 1964792"/>
              <a:gd name="connsiteY0" fmla="*/ 8940 h 632795"/>
              <a:gd name="connsiteX1" fmla="*/ 864919 w 1964792"/>
              <a:gd name="connsiteY1" fmla="*/ 148749 h 632795"/>
              <a:gd name="connsiteX2" fmla="*/ 1031660 w 1964792"/>
              <a:gd name="connsiteY2" fmla="*/ 611141 h 632795"/>
              <a:gd name="connsiteX3" fmla="*/ 1643932 w 1964792"/>
              <a:gd name="connsiteY3" fmla="*/ 581291 h 632795"/>
              <a:gd name="connsiteX4" fmla="*/ 1964791 w 1964792"/>
              <a:gd name="connsiteY4" fmla="*/ 574966 h 632795"/>
              <a:gd name="connsiteX0" fmla="*/ -2 w 2185800"/>
              <a:gd name="connsiteY0" fmla="*/ 360813 h 484661"/>
              <a:gd name="connsiteX1" fmla="*/ 1085927 w 2185800"/>
              <a:gd name="connsiteY1" fmla="*/ 615 h 484661"/>
              <a:gd name="connsiteX2" fmla="*/ 1252668 w 2185800"/>
              <a:gd name="connsiteY2" fmla="*/ 463007 h 484661"/>
              <a:gd name="connsiteX3" fmla="*/ 1864940 w 2185800"/>
              <a:gd name="connsiteY3" fmla="*/ 433157 h 484661"/>
              <a:gd name="connsiteX4" fmla="*/ 2185799 w 2185800"/>
              <a:gd name="connsiteY4" fmla="*/ 426832 h 484661"/>
              <a:gd name="connsiteX0" fmla="*/ 2 w 2185804"/>
              <a:gd name="connsiteY0" fmla="*/ 2091 h 411940"/>
              <a:gd name="connsiteX1" fmla="*/ 1559489 w 2185804"/>
              <a:gd name="connsiteY1" fmla="*/ 411162 h 411940"/>
              <a:gd name="connsiteX2" fmla="*/ 1252672 w 2185804"/>
              <a:gd name="connsiteY2" fmla="*/ 104285 h 411940"/>
              <a:gd name="connsiteX3" fmla="*/ 1864944 w 2185804"/>
              <a:gd name="connsiteY3" fmla="*/ 74435 h 411940"/>
              <a:gd name="connsiteX4" fmla="*/ 2185803 w 2185804"/>
              <a:gd name="connsiteY4" fmla="*/ 68110 h 411940"/>
              <a:gd name="connsiteX0" fmla="*/ 0 w 1908253"/>
              <a:gd name="connsiteY0" fmla="*/ 336183 h 368995"/>
              <a:gd name="connsiteX1" fmla="*/ 1281938 w 1908253"/>
              <a:gd name="connsiteY1" fmla="*/ 356100 h 368995"/>
              <a:gd name="connsiteX2" fmla="*/ 975121 w 1908253"/>
              <a:gd name="connsiteY2" fmla="*/ 49223 h 368995"/>
              <a:gd name="connsiteX3" fmla="*/ 1587393 w 1908253"/>
              <a:gd name="connsiteY3" fmla="*/ 19373 h 368995"/>
              <a:gd name="connsiteX4" fmla="*/ 1908252 w 1908253"/>
              <a:gd name="connsiteY4" fmla="*/ 13048 h 368995"/>
              <a:gd name="connsiteX0" fmla="*/ 0 w 1908253"/>
              <a:gd name="connsiteY0" fmla="*/ 323421 h 351119"/>
              <a:gd name="connsiteX1" fmla="*/ 1281938 w 1908253"/>
              <a:gd name="connsiteY1" fmla="*/ 343338 h 351119"/>
              <a:gd name="connsiteX2" fmla="*/ 1077344 w 1908253"/>
              <a:gd name="connsiteY2" fmla="*/ 120912 h 351119"/>
              <a:gd name="connsiteX3" fmla="*/ 1587393 w 1908253"/>
              <a:gd name="connsiteY3" fmla="*/ 6611 h 351119"/>
              <a:gd name="connsiteX4" fmla="*/ 1908252 w 1908253"/>
              <a:gd name="connsiteY4" fmla="*/ 286 h 351119"/>
              <a:gd name="connsiteX0" fmla="*/ 0 w 1908253"/>
              <a:gd name="connsiteY0" fmla="*/ 323135 h 323135"/>
              <a:gd name="connsiteX1" fmla="*/ 1160928 w 1908253"/>
              <a:gd name="connsiteY1" fmla="*/ 275477 h 323135"/>
              <a:gd name="connsiteX2" fmla="*/ 1077344 w 1908253"/>
              <a:gd name="connsiteY2" fmla="*/ 120626 h 323135"/>
              <a:gd name="connsiteX3" fmla="*/ 1587393 w 1908253"/>
              <a:gd name="connsiteY3" fmla="*/ 6325 h 323135"/>
              <a:gd name="connsiteX4" fmla="*/ 1908252 w 1908253"/>
              <a:gd name="connsiteY4" fmla="*/ 0 h 32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253" h="323135">
                <a:moveTo>
                  <a:pt x="0" y="323135"/>
                </a:moveTo>
                <a:cubicBezTo>
                  <a:pt x="491558" y="287660"/>
                  <a:pt x="981371" y="309228"/>
                  <a:pt x="1160928" y="275477"/>
                </a:cubicBezTo>
                <a:cubicBezTo>
                  <a:pt x="1340485" y="241726"/>
                  <a:pt x="1006267" y="165485"/>
                  <a:pt x="1077344" y="120626"/>
                </a:cubicBezTo>
                <a:cubicBezTo>
                  <a:pt x="1148422" y="75767"/>
                  <a:pt x="1323868" y="-25425"/>
                  <a:pt x="1587393" y="6325"/>
                </a:cubicBezTo>
                <a:cubicBezTo>
                  <a:pt x="1850918" y="38075"/>
                  <a:pt x="1690870" y="19064"/>
                  <a:pt x="1908252" y="0"/>
                </a:cubicBezTo>
              </a:path>
            </a:pathLst>
          </a:custGeom>
          <a:noFill/>
          <a:ln w="952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9752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2" grpId="0" animBg="1"/>
      <p:bldP spid="13" grpId="0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Chart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901379"/>
              </p:ext>
            </p:extLst>
          </p:nvPr>
        </p:nvGraphicFramePr>
        <p:xfrm>
          <a:off x="63500" y="344961"/>
          <a:ext cx="2886131" cy="2639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329285" y="114129"/>
            <a:ext cx="4687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Algorithm – Illustration</a:t>
            </a:r>
            <a:endParaRPr lang="en-US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Cost Function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882900" y="540248"/>
            <a:ext cx="0" cy="26061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53670" y="2940516"/>
                <a:ext cx="13236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ZA" sz="11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0" y="2940516"/>
                <a:ext cx="132369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112439" y="2744113"/>
                <a:ext cx="2460545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1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439" y="2744113"/>
                <a:ext cx="2460545" cy="461280"/>
              </a:xfrm>
              <a:prstGeom prst="rect">
                <a:avLst/>
              </a:prstGeom>
              <a:blipFill>
                <a:blip r:embed="rId5"/>
                <a:stretch>
                  <a:fillRect l="-1489" t="-122368" r="-248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53" y="471517"/>
            <a:ext cx="2776111" cy="226459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91114" y="1002665"/>
            <a:ext cx="1708421" cy="1347754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513081" y="939801"/>
            <a:ext cx="2103174" cy="1000021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79120" y="768096"/>
            <a:ext cx="1914144" cy="1286256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13081" y="1002666"/>
            <a:ext cx="2068189" cy="1153159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2959100" y="2093722"/>
            <a:ext cx="62103" cy="621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5342134" y="2016772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y 57"/>
          <p:cNvSpPr/>
          <p:nvPr/>
        </p:nvSpPr>
        <p:spPr>
          <a:xfrm>
            <a:off x="5126882" y="1862872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y 59"/>
          <p:cNvSpPr/>
          <p:nvPr/>
        </p:nvSpPr>
        <p:spPr>
          <a:xfrm>
            <a:off x="5387334" y="2450447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/>
          <p:cNvSpPr/>
          <p:nvPr/>
        </p:nvSpPr>
        <p:spPr>
          <a:xfrm>
            <a:off x="4363490" y="1365631"/>
            <a:ext cx="153900" cy="153900"/>
          </a:xfrm>
          <a:prstGeom prst="mathMultiply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500956" y="1436639"/>
            <a:ext cx="2253289" cy="0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Multiply 48"/>
          <p:cNvSpPr/>
          <p:nvPr/>
        </p:nvSpPr>
        <p:spPr>
          <a:xfrm>
            <a:off x="5427448" y="2215595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4833512" y="1672372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4547762" y="1485682"/>
            <a:ext cx="153900" cy="153900"/>
          </a:xfrm>
          <a:prstGeom prst="mathMultiply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24550" y="1121299"/>
            <a:ext cx="2128812" cy="470445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12390" y="901192"/>
            <a:ext cx="2072883" cy="986620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object 4"/>
          <p:cNvSpPr txBox="1"/>
          <p:nvPr/>
        </p:nvSpPr>
        <p:spPr>
          <a:xfrm>
            <a:off x="506823" y="323362"/>
            <a:ext cx="5119277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Ok now, let’s start somewhere and “descend” the cost function down to the minimum 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60" y="482786"/>
            <a:ext cx="2751837" cy="22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6857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0" grpId="0" animBg="1"/>
      <p:bldP spid="61" grpId="0" animBg="1"/>
      <p:bldP spid="4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68300" y="2155825"/>
            <a:ext cx="518160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We obtain the data above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66837" y="467335"/>
              <a:ext cx="2971800" cy="133923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273629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698171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10506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/>
                            <a:t>Size (sq. m)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200" b="0" dirty="0" smtClean="0"/>
                            <a:t>)</a:t>
                          </a:r>
                          <a:endParaRPr lang="en-US" sz="1200" b="0" dirty="0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/>
                            <a:t>Price (1000s of R)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200" b="0" dirty="0" smtClean="0"/>
                            <a:t>)</a:t>
                          </a:r>
                          <a:endParaRPr lang="en-US" sz="120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66837" y="467335"/>
              <a:ext cx="2971800" cy="133923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273629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698171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562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78" t="-2381" r="-134450" b="-45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75269" t="-2381" r="-717" b="-45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4098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640482" y="1782453"/>
            <a:ext cx="2281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set of house sizes and prices</a:t>
            </a:r>
          </a:p>
        </p:txBody>
      </p:sp>
      <p:sp>
        <p:nvSpPr>
          <p:cNvPr id="10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- Introduction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400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Algorithm – Gradient Descent With Generic Cost Function</a:t>
            </a:r>
            <a:endParaRPr lang="ar-AE" dirty="0"/>
          </a:p>
          <a:p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3974931" cy="572914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a cost function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b="1" dirty="0">
                    <a:latin typeface="Trebuchet MS"/>
                  </a:rPr>
                  <a:t>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…,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84150" indent="-171450"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lnSpc>
                    <a:spcPct val="150000"/>
                  </a:lnSpc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3974931" cy="572914"/>
              </a:xfrm>
              <a:prstGeom prst="rect">
                <a:avLst/>
              </a:prstGeom>
              <a:blipFill>
                <a:blip r:embed="rId2"/>
                <a:stretch>
                  <a:fillRect l="-1687" t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35300" y="721347"/>
                <a:ext cx="2616165" cy="2224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Repeat until convergence:</a:t>
                </a: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tmptheta0 </a:t>
                </a: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= 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theta0 </a:t>
                </a: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– </a:t>
                </a:r>
                <a14:m>
                  <m:oMath xmlns:m="http://schemas.openxmlformats.org/officeDocument/2006/math">
                    <m:r>
                      <a:rPr lang="en-US" sz="1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1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1000" spc="-55" dirty="0" smtClean="0">
                  <a:solidFill>
                    <a:srgbClr val="35444F"/>
                  </a:solidFill>
                  <a:latin typeface="Lucida Sans" panose="020B0602030504020204" pitchFamily="34" charset="0"/>
                  <a:cs typeface="Trebuchet MS"/>
                </a:endParaRP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…	</a:t>
                </a: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:r>
                  <a:rPr lang="en-US" sz="1000" spc="-55" dirty="0" err="1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tmpthetaj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</a:t>
                </a: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= </a:t>
                </a:r>
                <a:r>
                  <a:rPr lang="en-US" sz="1000" spc="-55" dirty="0" err="1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thetaj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</a:t>
                </a: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– </a:t>
                </a:r>
                <a14:m>
                  <m:oMath xmlns:m="http://schemas.openxmlformats.org/officeDocument/2006/math">
                    <m:r>
                      <a:rPr lang="en-US" sz="1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en-US" sz="1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1000" b="1" dirty="0" smtClean="0">
                  <a:latin typeface="Lucida Sans" panose="020B0602030504020204" pitchFamily="34" charset="0"/>
                  <a:ea typeface="Cambria Math" panose="02040503050406030204" pitchFamily="18" charset="0"/>
                </a:endParaRP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…</a:t>
                </a: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:r>
                  <a:rPr lang="en-US" sz="1000" spc="-55" dirty="0" err="1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tmpthetan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= </a:t>
                </a:r>
                <a:r>
                  <a:rPr lang="en-US" sz="1000" spc="-55" dirty="0" err="1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thetan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– </a:t>
                </a:r>
                <a14:m>
                  <m:oMath xmlns:m="http://schemas.openxmlformats.org/officeDocument/2006/math">
                    <m:r>
                      <a:rPr lang="en-US" sz="1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den>
                    </m:f>
                    <m:r>
                      <a:rPr lang="en-US" sz="1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1000" dirty="0" smtClean="0"/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theta0 = tmptheta0</a:t>
                </a: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</a:rPr>
                  <a:t>	…</a:t>
                </a:r>
                <a:endParaRPr lang="en-US" sz="1000" dirty="0"/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:r>
                  <a:rPr lang="en-US" sz="1000" spc="-55" dirty="0" err="1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thetaj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</a:t>
                </a: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= </a:t>
                </a:r>
                <a:r>
                  <a:rPr lang="en-US" sz="1000" spc="-55" dirty="0" err="1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tmpthetaj</a:t>
                </a:r>
                <a:endParaRPr lang="en-US" sz="1000" spc="-55" dirty="0" smtClean="0">
                  <a:solidFill>
                    <a:srgbClr val="35444F"/>
                  </a:solidFill>
                  <a:latin typeface="Lucida Sans" panose="020B0602030504020204" pitchFamily="34" charset="0"/>
                  <a:cs typeface="Trebuchet MS"/>
                </a:endParaRP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</a:rPr>
                  <a:t>	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</a:rPr>
                  <a:t>…</a:t>
                </a:r>
              </a:p>
              <a:p>
                <a:pPr>
                  <a:tabLst>
                    <a:tab pos="179388" algn="l"/>
                  </a:tabLst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:r>
                  <a:rPr lang="en-US" sz="1000" spc="-55" dirty="0" err="1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thetan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</a:t>
                </a:r>
                <a:r>
                  <a:rPr lang="en-US" sz="10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= </a:t>
                </a:r>
                <a:r>
                  <a:rPr lang="en-US" sz="1000" spc="-55" dirty="0" err="1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tmpthetan</a:t>
                </a:r>
                <a:endParaRPr lang="en-US" sz="1000" spc="-55" dirty="0">
                  <a:solidFill>
                    <a:srgbClr val="35444F"/>
                  </a:solidFill>
                  <a:latin typeface="Lucida Sans" panose="020B0602030504020204" pitchFamily="34" charset="0"/>
                  <a:cs typeface="Trebuchet M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300" y="721347"/>
                <a:ext cx="2616165" cy="2224968"/>
              </a:xfrm>
              <a:prstGeom prst="rect">
                <a:avLst/>
              </a:prstGeom>
              <a:blipFill>
                <a:blip r:embed="rId3"/>
                <a:stretch>
                  <a:fillRect b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0134" y="1191210"/>
                <a:ext cx="2514600" cy="9542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 lIns="72000" tIns="0" rIns="0" bIns="36000">
                <a:spAutoFit/>
              </a:bodyPr>
              <a:lstStyle/>
              <a:p>
                <a:pPr marL="12700">
                  <a:lnSpc>
                    <a:spcPct val="150000"/>
                  </a:lnSpc>
                  <a:spcBef>
                    <a:spcPts val="90"/>
                  </a:spcBef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Repeat until </a:t>
                </a:r>
                <a:r>
                  <a:rPr lang="en-US" sz="12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convergence:</a:t>
                </a:r>
                <a:endParaRPr lang="en-US" sz="1200" spc="-55" dirty="0">
                  <a:solidFill>
                    <a:srgbClr val="35444F"/>
                  </a:solidFill>
                  <a:latin typeface="Lucida Sans" panose="020B0602030504020204" pitchFamily="34" charset="0"/>
                  <a:cs typeface="Trebuchet MS"/>
                </a:endParaRPr>
              </a:p>
              <a:p>
                <a:pPr marL="12700">
                  <a:lnSpc>
                    <a:spcPct val="150000"/>
                  </a:lnSpc>
                  <a:spcBef>
                    <a:spcPts val="90"/>
                  </a:spcBef>
                  <a:tabLst>
                    <a:tab pos="266700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Update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simultaneously:</a:t>
                </a:r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34" y="1191210"/>
                <a:ext cx="2514600" cy="954232"/>
              </a:xfrm>
              <a:prstGeom prst="rect">
                <a:avLst/>
              </a:prstGeom>
              <a:blipFill>
                <a:blip r:embed="rId4"/>
                <a:stretch>
                  <a:fillRect l="-2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6021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spc="-40" dirty="0">
                <a:solidFill>
                  <a:srgbClr val="22373A"/>
                </a:solidFill>
                <a:latin typeface="Trebuchet MS"/>
                <a:cs typeface="Trebuchet MS"/>
              </a:rPr>
              <a:t>Gradient Descent </a:t>
            </a:r>
            <a:endParaRPr lang="en-US" sz="1400" b="1" spc="-40" dirty="0" smtClean="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Gradient Descent Applied to Linear Regression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3797300" y="2079625"/>
            <a:ext cx="1934528" cy="1086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Simple (Univariate)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Cost Function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Gradient Descent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Formulation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Algorithm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Application to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5400180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Gradient Descent Applied to Linear Regression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60615"/>
                <a:ext cx="2908131" cy="18081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a cost function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60615"/>
                <a:ext cx="2908131" cy="180819"/>
              </a:xfrm>
              <a:prstGeom prst="rect">
                <a:avLst/>
              </a:prstGeom>
              <a:blipFill>
                <a:blip r:embed="rId2"/>
                <a:stretch>
                  <a:fillRect l="-2306" t="-24138" b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9445" y="979244"/>
                <a:ext cx="2514600" cy="14106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 lIns="72000" tIns="0" rIns="0" bIns="36000">
                <a:spAutoFit/>
              </a:bodyPr>
              <a:lstStyle/>
              <a:p>
                <a:pPr marL="12700">
                  <a:lnSpc>
                    <a:spcPct val="150000"/>
                  </a:lnSpc>
                </a:pPr>
                <a:r>
                  <a:rPr lang="en-US" sz="12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Repeat until convergence:</a:t>
                </a:r>
              </a:p>
              <a:p>
                <a:pPr marL="12700">
                  <a:lnSpc>
                    <a:spcPct val="150000"/>
                  </a:lnSpc>
                  <a:spcBef>
                    <a:spcPts val="90"/>
                  </a:spcBef>
                  <a:tabLst>
                    <a:tab pos="266700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simultaneously:</a:t>
                </a:r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2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endParaRPr lang="en-US" sz="12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  <a:tabLst>
                    <a:tab pos="358775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45" y="979244"/>
                <a:ext cx="2514600" cy="1410639"/>
              </a:xfrm>
              <a:prstGeom prst="rect">
                <a:avLst/>
              </a:prstGeom>
              <a:blipFill>
                <a:blip r:embed="rId3"/>
                <a:stretch>
                  <a:fillRect l="-2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758492" y="1546225"/>
            <a:ext cx="895808" cy="33686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4624243" flipH="1" flipV="1">
            <a:off x="2153701" y="2135832"/>
            <a:ext cx="1113266" cy="347040"/>
          </a:xfrm>
          <a:custGeom>
            <a:avLst/>
            <a:gdLst>
              <a:gd name="connsiteX0" fmla="*/ 0 w 2818501"/>
              <a:gd name="connsiteY0" fmla="*/ 164379 h 636819"/>
              <a:gd name="connsiteX1" fmla="*/ 1226820 w 2818501"/>
              <a:gd name="connsiteY1" fmla="*/ 11979 h 636819"/>
              <a:gd name="connsiteX2" fmla="*/ 1188720 w 2818501"/>
              <a:gd name="connsiteY2" fmla="*/ 446319 h 636819"/>
              <a:gd name="connsiteX3" fmla="*/ 2621280 w 2818501"/>
              <a:gd name="connsiteY3" fmla="*/ 415839 h 636819"/>
              <a:gd name="connsiteX4" fmla="*/ 2769870 w 2818501"/>
              <a:gd name="connsiteY4" fmla="*/ 636819 h 636819"/>
              <a:gd name="connsiteX0" fmla="*/ 0 w 2817626"/>
              <a:gd name="connsiteY0" fmla="*/ 164379 h 513814"/>
              <a:gd name="connsiteX1" fmla="*/ 1226820 w 2817626"/>
              <a:gd name="connsiteY1" fmla="*/ 11979 h 513814"/>
              <a:gd name="connsiteX2" fmla="*/ 1188720 w 2817626"/>
              <a:gd name="connsiteY2" fmla="*/ 446319 h 513814"/>
              <a:gd name="connsiteX3" fmla="*/ 2621280 w 2817626"/>
              <a:gd name="connsiteY3" fmla="*/ 415839 h 513814"/>
              <a:gd name="connsiteX4" fmla="*/ 2768444 w 2817626"/>
              <a:gd name="connsiteY4" fmla="*/ 513814 h 513814"/>
              <a:gd name="connsiteX0" fmla="*/ 0 w 2768443"/>
              <a:gd name="connsiteY0" fmla="*/ 164379 h 513814"/>
              <a:gd name="connsiteX1" fmla="*/ 1226820 w 2768443"/>
              <a:gd name="connsiteY1" fmla="*/ 11979 h 513814"/>
              <a:gd name="connsiteX2" fmla="*/ 1188720 w 2768443"/>
              <a:gd name="connsiteY2" fmla="*/ 446319 h 513814"/>
              <a:gd name="connsiteX3" fmla="*/ 2621280 w 2768443"/>
              <a:gd name="connsiteY3" fmla="*/ 415839 h 513814"/>
              <a:gd name="connsiteX4" fmla="*/ 2768444 w 2768443"/>
              <a:gd name="connsiteY4" fmla="*/ 513814 h 513814"/>
              <a:gd name="connsiteX0" fmla="*/ 0 w 2908811"/>
              <a:gd name="connsiteY0" fmla="*/ 164379 h 465998"/>
              <a:gd name="connsiteX1" fmla="*/ 1226820 w 2908811"/>
              <a:gd name="connsiteY1" fmla="*/ 11979 h 465998"/>
              <a:gd name="connsiteX2" fmla="*/ 1188720 w 2908811"/>
              <a:gd name="connsiteY2" fmla="*/ 446319 h 465998"/>
              <a:gd name="connsiteX3" fmla="*/ 2621280 w 2908811"/>
              <a:gd name="connsiteY3" fmla="*/ 415839 h 465998"/>
              <a:gd name="connsiteX4" fmla="*/ 2908812 w 2908811"/>
              <a:gd name="connsiteY4" fmla="*/ 401154 h 465998"/>
              <a:gd name="connsiteX0" fmla="*/ 0 w 2868731"/>
              <a:gd name="connsiteY0" fmla="*/ 164379 h 506876"/>
              <a:gd name="connsiteX1" fmla="*/ 1226820 w 2868731"/>
              <a:gd name="connsiteY1" fmla="*/ 11979 h 506876"/>
              <a:gd name="connsiteX2" fmla="*/ 1188720 w 2868731"/>
              <a:gd name="connsiteY2" fmla="*/ 446319 h 506876"/>
              <a:gd name="connsiteX3" fmla="*/ 2621280 w 2868731"/>
              <a:gd name="connsiteY3" fmla="*/ 415839 h 506876"/>
              <a:gd name="connsiteX4" fmla="*/ 2868730 w 2868731"/>
              <a:gd name="connsiteY4" fmla="*/ 506876 h 506876"/>
              <a:gd name="connsiteX0" fmla="*/ 0 w 2868731"/>
              <a:gd name="connsiteY0" fmla="*/ 164502 h 506999"/>
              <a:gd name="connsiteX1" fmla="*/ 1226820 w 2868731"/>
              <a:gd name="connsiteY1" fmla="*/ 12102 h 506999"/>
              <a:gd name="connsiteX2" fmla="*/ 1623542 w 2868731"/>
              <a:gd name="connsiteY2" fmla="*/ 448505 h 506999"/>
              <a:gd name="connsiteX3" fmla="*/ 2621280 w 2868731"/>
              <a:gd name="connsiteY3" fmla="*/ 415962 h 506999"/>
              <a:gd name="connsiteX4" fmla="*/ 2868730 w 2868731"/>
              <a:gd name="connsiteY4" fmla="*/ 506999 h 506999"/>
              <a:gd name="connsiteX0" fmla="*/ 0 w 2868731"/>
              <a:gd name="connsiteY0" fmla="*/ 224941 h 567438"/>
              <a:gd name="connsiteX1" fmla="*/ 1646440 w 2868731"/>
              <a:gd name="connsiteY1" fmla="*/ 8381 h 567438"/>
              <a:gd name="connsiteX2" fmla="*/ 1623542 w 2868731"/>
              <a:gd name="connsiteY2" fmla="*/ 508944 h 567438"/>
              <a:gd name="connsiteX3" fmla="*/ 2621280 w 2868731"/>
              <a:gd name="connsiteY3" fmla="*/ 476401 h 567438"/>
              <a:gd name="connsiteX4" fmla="*/ 2868730 w 2868731"/>
              <a:gd name="connsiteY4" fmla="*/ 567438 h 567438"/>
              <a:gd name="connsiteX0" fmla="*/ 0 w 2868731"/>
              <a:gd name="connsiteY0" fmla="*/ 224815 h 567312"/>
              <a:gd name="connsiteX1" fmla="*/ 1646440 w 2868731"/>
              <a:gd name="connsiteY1" fmla="*/ 8255 h 567312"/>
              <a:gd name="connsiteX2" fmla="*/ 2009008 w 2868731"/>
              <a:gd name="connsiteY2" fmla="*/ 506125 h 567312"/>
              <a:gd name="connsiteX3" fmla="*/ 2621280 w 2868731"/>
              <a:gd name="connsiteY3" fmla="*/ 476275 h 567312"/>
              <a:gd name="connsiteX4" fmla="*/ 2868730 w 2868731"/>
              <a:gd name="connsiteY4" fmla="*/ 567312 h 567312"/>
              <a:gd name="connsiteX0" fmla="*/ 0 w 2868731"/>
              <a:gd name="connsiteY0" fmla="*/ 191051 h 533548"/>
              <a:gd name="connsiteX1" fmla="*/ 1842267 w 2868731"/>
              <a:gd name="connsiteY1" fmla="*/ 9969 h 533548"/>
              <a:gd name="connsiteX2" fmla="*/ 2009008 w 2868731"/>
              <a:gd name="connsiteY2" fmla="*/ 472361 h 533548"/>
              <a:gd name="connsiteX3" fmla="*/ 2621280 w 2868731"/>
              <a:gd name="connsiteY3" fmla="*/ 442511 h 533548"/>
              <a:gd name="connsiteX4" fmla="*/ 2868730 w 2868731"/>
              <a:gd name="connsiteY4" fmla="*/ 533548 h 533548"/>
              <a:gd name="connsiteX0" fmla="*/ 0 w 1953917"/>
              <a:gd name="connsiteY0" fmla="*/ 108637 h 553899"/>
              <a:gd name="connsiteX1" fmla="*/ 927453 w 1953917"/>
              <a:gd name="connsiteY1" fmla="*/ 30320 h 553899"/>
              <a:gd name="connsiteX2" fmla="*/ 1094194 w 1953917"/>
              <a:gd name="connsiteY2" fmla="*/ 492712 h 553899"/>
              <a:gd name="connsiteX3" fmla="*/ 1706466 w 1953917"/>
              <a:gd name="connsiteY3" fmla="*/ 462862 h 553899"/>
              <a:gd name="connsiteX4" fmla="*/ 1953916 w 1953917"/>
              <a:gd name="connsiteY4" fmla="*/ 553899 h 553899"/>
              <a:gd name="connsiteX0" fmla="*/ -1 w 1891382"/>
              <a:gd name="connsiteY0" fmla="*/ 34353 h 697741"/>
              <a:gd name="connsiteX1" fmla="*/ 864918 w 1891382"/>
              <a:gd name="connsiteY1" fmla="*/ 174162 h 697741"/>
              <a:gd name="connsiteX2" fmla="*/ 1031659 w 1891382"/>
              <a:gd name="connsiteY2" fmla="*/ 636554 h 697741"/>
              <a:gd name="connsiteX3" fmla="*/ 1643931 w 1891382"/>
              <a:gd name="connsiteY3" fmla="*/ 606704 h 697741"/>
              <a:gd name="connsiteX4" fmla="*/ 1891381 w 1891382"/>
              <a:gd name="connsiteY4" fmla="*/ 697741 h 697741"/>
              <a:gd name="connsiteX0" fmla="*/ -1 w 1891382"/>
              <a:gd name="connsiteY0" fmla="*/ -1 h 663387"/>
              <a:gd name="connsiteX1" fmla="*/ 864918 w 1891382"/>
              <a:gd name="connsiteY1" fmla="*/ 139808 h 663387"/>
              <a:gd name="connsiteX2" fmla="*/ 1031659 w 1891382"/>
              <a:gd name="connsiteY2" fmla="*/ 602200 h 663387"/>
              <a:gd name="connsiteX3" fmla="*/ 1643931 w 1891382"/>
              <a:gd name="connsiteY3" fmla="*/ 572350 h 663387"/>
              <a:gd name="connsiteX4" fmla="*/ 1891381 w 1891382"/>
              <a:gd name="connsiteY4" fmla="*/ 663387 h 663387"/>
              <a:gd name="connsiteX0" fmla="*/ -1 w 1891382"/>
              <a:gd name="connsiteY0" fmla="*/ 8940 h 672328"/>
              <a:gd name="connsiteX1" fmla="*/ 864918 w 1891382"/>
              <a:gd name="connsiteY1" fmla="*/ 148749 h 672328"/>
              <a:gd name="connsiteX2" fmla="*/ 1031659 w 1891382"/>
              <a:gd name="connsiteY2" fmla="*/ 611141 h 672328"/>
              <a:gd name="connsiteX3" fmla="*/ 1643931 w 1891382"/>
              <a:gd name="connsiteY3" fmla="*/ 581291 h 672328"/>
              <a:gd name="connsiteX4" fmla="*/ 1891381 w 1891382"/>
              <a:gd name="connsiteY4" fmla="*/ 672328 h 672328"/>
              <a:gd name="connsiteX0" fmla="*/ -1 w 1789346"/>
              <a:gd name="connsiteY0" fmla="*/ 8940 h 835174"/>
              <a:gd name="connsiteX1" fmla="*/ 864918 w 1789346"/>
              <a:gd name="connsiteY1" fmla="*/ 148749 h 835174"/>
              <a:gd name="connsiteX2" fmla="*/ 1031659 w 1789346"/>
              <a:gd name="connsiteY2" fmla="*/ 611141 h 835174"/>
              <a:gd name="connsiteX3" fmla="*/ 1643931 w 1789346"/>
              <a:gd name="connsiteY3" fmla="*/ 581291 h 835174"/>
              <a:gd name="connsiteX4" fmla="*/ 1789346 w 1789346"/>
              <a:gd name="connsiteY4" fmla="*/ 835174 h 835174"/>
              <a:gd name="connsiteX0" fmla="*/ -1 w 1815234"/>
              <a:gd name="connsiteY0" fmla="*/ 8940 h 807783"/>
              <a:gd name="connsiteX1" fmla="*/ 864918 w 1815234"/>
              <a:gd name="connsiteY1" fmla="*/ 148749 h 807783"/>
              <a:gd name="connsiteX2" fmla="*/ 1031659 w 1815234"/>
              <a:gd name="connsiteY2" fmla="*/ 611141 h 807783"/>
              <a:gd name="connsiteX3" fmla="*/ 1643931 w 1815234"/>
              <a:gd name="connsiteY3" fmla="*/ 581291 h 807783"/>
              <a:gd name="connsiteX4" fmla="*/ 1815233 w 1815234"/>
              <a:gd name="connsiteY4" fmla="*/ 807782 h 807783"/>
              <a:gd name="connsiteX0" fmla="*/ 0 w 1815234"/>
              <a:gd name="connsiteY0" fmla="*/ 8940 h 1081015"/>
              <a:gd name="connsiteX1" fmla="*/ 864919 w 1815234"/>
              <a:gd name="connsiteY1" fmla="*/ 148749 h 1081015"/>
              <a:gd name="connsiteX2" fmla="*/ 1031660 w 1815234"/>
              <a:gd name="connsiteY2" fmla="*/ 611141 h 1081015"/>
              <a:gd name="connsiteX3" fmla="*/ 1577792 w 1815234"/>
              <a:gd name="connsiteY3" fmla="*/ 1078951 h 1081015"/>
              <a:gd name="connsiteX4" fmla="*/ 1815234 w 1815234"/>
              <a:gd name="connsiteY4" fmla="*/ 807782 h 1081015"/>
              <a:gd name="connsiteX0" fmla="*/ 0 w 1815234"/>
              <a:gd name="connsiteY0" fmla="*/ 8940 h 1119589"/>
              <a:gd name="connsiteX1" fmla="*/ 864919 w 1815234"/>
              <a:gd name="connsiteY1" fmla="*/ 148749 h 1119589"/>
              <a:gd name="connsiteX2" fmla="*/ 1031660 w 1815234"/>
              <a:gd name="connsiteY2" fmla="*/ 611141 h 1119589"/>
              <a:gd name="connsiteX3" fmla="*/ 1577792 w 1815234"/>
              <a:gd name="connsiteY3" fmla="*/ 1078951 h 1119589"/>
              <a:gd name="connsiteX4" fmla="*/ 1815234 w 1815234"/>
              <a:gd name="connsiteY4" fmla="*/ 807782 h 1119589"/>
              <a:gd name="connsiteX0" fmla="*/ 0 w 1759583"/>
              <a:gd name="connsiteY0" fmla="*/ 8940 h 1118022"/>
              <a:gd name="connsiteX1" fmla="*/ 864919 w 1759583"/>
              <a:gd name="connsiteY1" fmla="*/ 148749 h 1118022"/>
              <a:gd name="connsiteX2" fmla="*/ 1031660 w 1759583"/>
              <a:gd name="connsiteY2" fmla="*/ 611141 h 1118022"/>
              <a:gd name="connsiteX3" fmla="*/ 1577792 w 1759583"/>
              <a:gd name="connsiteY3" fmla="*/ 1078951 h 1118022"/>
              <a:gd name="connsiteX4" fmla="*/ 1759583 w 1759583"/>
              <a:gd name="connsiteY4" fmla="*/ 782996 h 1118022"/>
              <a:gd name="connsiteX0" fmla="*/ 0 w 1722041"/>
              <a:gd name="connsiteY0" fmla="*/ 1722 h 1647098"/>
              <a:gd name="connsiteX1" fmla="*/ 827377 w 1722041"/>
              <a:gd name="connsiteY1" fmla="*/ 677825 h 1647098"/>
              <a:gd name="connsiteX2" fmla="*/ 994118 w 1722041"/>
              <a:gd name="connsiteY2" fmla="*/ 1140217 h 1647098"/>
              <a:gd name="connsiteX3" fmla="*/ 1540250 w 1722041"/>
              <a:gd name="connsiteY3" fmla="*/ 1608027 h 1647098"/>
              <a:gd name="connsiteX4" fmla="*/ 1722041 w 1722041"/>
              <a:gd name="connsiteY4" fmla="*/ 1312072 h 1647098"/>
              <a:gd name="connsiteX0" fmla="*/ 0 w 1722041"/>
              <a:gd name="connsiteY0" fmla="*/ 2 h 1645378"/>
              <a:gd name="connsiteX1" fmla="*/ 827377 w 1722041"/>
              <a:gd name="connsiteY1" fmla="*/ 676105 h 1645378"/>
              <a:gd name="connsiteX2" fmla="*/ 994118 w 1722041"/>
              <a:gd name="connsiteY2" fmla="*/ 1138497 h 1645378"/>
              <a:gd name="connsiteX3" fmla="*/ 1540250 w 1722041"/>
              <a:gd name="connsiteY3" fmla="*/ 1606307 h 1645378"/>
              <a:gd name="connsiteX4" fmla="*/ 1722041 w 1722041"/>
              <a:gd name="connsiteY4" fmla="*/ 1310352 h 1645378"/>
              <a:gd name="connsiteX0" fmla="*/ -1 w 1485709"/>
              <a:gd name="connsiteY0" fmla="*/ -2 h 1518786"/>
              <a:gd name="connsiteX1" fmla="*/ 591045 w 1485709"/>
              <a:gd name="connsiteY1" fmla="*/ 549513 h 1518786"/>
              <a:gd name="connsiteX2" fmla="*/ 757786 w 1485709"/>
              <a:gd name="connsiteY2" fmla="*/ 1011905 h 1518786"/>
              <a:gd name="connsiteX3" fmla="*/ 1303918 w 1485709"/>
              <a:gd name="connsiteY3" fmla="*/ 1479715 h 1518786"/>
              <a:gd name="connsiteX4" fmla="*/ 1485709 w 1485709"/>
              <a:gd name="connsiteY4" fmla="*/ 1183760 h 151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709" h="1518786">
                <a:moveTo>
                  <a:pt x="-1" y="-2"/>
                </a:moveTo>
                <a:cubicBezTo>
                  <a:pt x="469941" y="273292"/>
                  <a:pt x="464747" y="380862"/>
                  <a:pt x="591045" y="549513"/>
                </a:cubicBezTo>
                <a:cubicBezTo>
                  <a:pt x="717343" y="718164"/>
                  <a:pt x="638974" y="856871"/>
                  <a:pt x="757786" y="1011905"/>
                </a:cubicBezTo>
                <a:cubicBezTo>
                  <a:pt x="876598" y="1166939"/>
                  <a:pt x="1040393" y="1447965"/>
                  <a:pt x="1303918" y="1479715"/>
                </a:cubicBezTo>
                <a:cubicBezTo>
                  <a:pt x="1541199" y="1662788"/>
                  <a:pt x="1388775" y="1140679"/>
                  <a:pt x="1485709" y="1183760"/>
                </a:cubicBezTo>
              </a:path>
            </a:pathLst>
          </a:custGeom>
          <a:noFill/>
          <a:ln w="952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58492" y="2029521"/>
            <a:ext cx="895808" cy="33686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00558" y="2869015"/>
            <a:ext cx="289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?</a:t>
            </a:r>
            <a:endParaRPr lang="en-US" sz="2000" b="1" dirty="0"/>
          </a:p>
        </p:txBody>
      </p:sp>
      <p:sp>
        <p:nvSpPr>
          <p:cNvPr id="14" name="Freeform 13"/>
          <p:cNvSpPr/>
          <p:nvPr/>
        </p:nvSpPr>
        <p:spPr>
          <a:xfrm rot="4624243" flipH="1">
            <a:off x="1970688" y="2550150"/>
            <a:ext cx="494426" cy="245968"/>
          </a:xfrm>
          <a:custGeom>
            <a:avLst/>
            <a:gdLst>
              <a:gd name="connsiteX0" fmla="*/ 0 w 2818501"/>
              <a:gd name="connsiteY0" fmla="*/ 164379 h 636819"/>
              <a:gd name="connsiteX1" fmla="*/ 1226820 w 2818501"/>
              <a:gd name="connsiteY1" fmla="*/ 11979 h 636819"/>
              <a:gd name="connsiteX2" fmla="*/ 1188720 w 2818501"/>
              <a:gd name="connsiteY2" fmla="*/ 446319 h 636819"/>
              <a:gd name="connsiteX3" fmla="*/ 2621280 w 2818501"/>
              <a:gd name="connsiteY3" fmla="*/ 415839 h 636819"/>
              <a:gd name="connsiteX4" fmla="*/ 2769870 w 2818501"/>
              <a:gd name="connsiteY4" fmla="*/ 636819 h 636819"/>
              <a:gd name="connsiteX0" fmla="*/ 0 w 2817626"/>
              <a:gd name="connsiteY0" fmla="*/ 164379 h 513814"/>
              <a:gd name="connsiteX1" fmla="*/ 1226820 w 2817626"/>
              <a:gd name="connsiteY1" fmla="*/ 11979 h 513814"/>
              <a:gd name="connsiteX2" fmla="*/ 1188720 w 2817626"/>
              <a:gd name="connsiteY2" fmla="*/ 446319 h 513814"/>
              <a:gd name="connsiteX3" fmla="*/ 2621280 w 2817626"/>
              <a:gd name="connsiteY3" fmla="*/ 415839 h 513814"/>
              <a:gd name="connsiteX4" fmla="*/ 2768444 w 2817626"/>
              <a:gd name="connsiteY4" fmla="*/ 513814 h 513814"/>
              <a:gd name="connsiteX0" fmla="*/ 0 w 2768443"/>
              <a:gd name="connsiteY0" fmla="*/ 164379 h 513814"/>
              <a:gd name="connsiteX1" fmla="*/ 1226820 w 2768443"/>
              <a:gd name="connsiteY1" fmla="*/ 11979 h 513814"/>
              <a:gd name="connsiteX2" fmla="*/ 1188720 w 2768443"/>
              <a:gd name="connsiteY2" fmla="*/ 446319 h 513814"/>
              <a:gd name="connsiteX3" fmla="*/ 2621280 w 2768443"/>
              <a:gd name="connsiteY3" fmla="*/ 415839 h 513814"/>
              <a:gd name="connsiteX4" fmla="*/ 2768444 w 2768443"/>
              <a:gd name="connsiteY4" fmla="*/ 513814 h 513814"/>
              <a:gd name="connsiteX0" fmla="*/ 0 w 2908811"/>
              <a:gd name="connsiteY0" fmla="*/ 164379 h 465998"/>
              <a:gd name="connsiteX1" fmla="*/ 1226820 w 2908811"/>
              <a:gd name="connsiteY1" fmla="*/ 11979 h 465998"/>
              <a:gd name="connsiteX2" fmla="*/ 1188720 w 2908811"/>
              <a:gd name="connsiteY2" fmla="*/ 446319 h 465998"/>
              <a:gd name="connsiteX3" fmla="*/ 2621280 w 2908811"/>
              <a:gd name="connsiteY3" fmla="*/ 415839 h 465998"/>
              <a:gd name="connsiteX4" fmla="*/ 2908812 w 2908811"/>
              <a:gd name="connsiteY4" fmla="*/ 401154 h 465998"/>
              <a:gd name="connsiteX0" fmla="*/ 0 w 2868731"/>
              <a:gd name="connsiteY0" fmla="*/ 164379 h 506876"/>
              <a:gd name="connsiteX1" fmla="*/ 1226820 w 2868731"/>
              <a:gd name="connsiteY1" fmla="*/ 11979 h 506876"/>
              <a:gd name="connsiteX2" fmla="*/ 1188720 w 2868731"/>
              <a:gd name="connsiteY2" fmla="*/ 446319 h 506876"/>
              <a:gd name="connsiteX3" fmla="*/ 2621280 w 2868731"/>
              <a:gd name="connsiteY3" fmla="*/ 415839 h 506876"/>
              <a:gd name="connsiteX4" fmla="*/ 2868730 w 2868731"/>
              <a:gd name="connsiteY4" fmla="*/ 506876 h 506876"/>
              <a:gd name="connsiteX0" fmla="*/ 0 w 2868731"/>
              <a:gd name="connsiteY0" fmla="*/ 164502 h 506999"/>
              <a:gd name="connsiteX1" fmla="*/ 1226820 w 2868731"/>
              <a:gd name="connsiteY1" fmla="*/ 12102 h 506999"/>
              <a:gd name="connsiteX2" fmla="*/ 1623542 w 2868731"/>
              <a:gd name="connsiteY2" fmla="*/ 448505 h 506999"/>
              <a:gd name="connsiteX3" fmla="*/ 2621280 w 2868731"/>
              <a:gd name="connsiteY3" fmla="*/ 415962 h 506999"/>
              <a:gd name="connsiteX4" fmla="*/ 2868730 w 2868731"/>
              <a:gd name="connsiteY4" fmla="*/ 506999 h 506999"/>
              <a:gd name="connsiteX0" fmla="*/ 0 w 2868731"/>
              <a:gd name="connsiteY0" fmla="*/ 224941 h 567438"/>
              <a:gd name="connsiteX1" fmla="*/ 1646440 w 2868731"/>
              <a:gd name="connsiteY1" fmla="*/ 8381 h 567438"/>
              <a:gd name="connsiteX2" fmla="*/ 1623542 w 2868731"/>
              <a:gd name="connsiteY2" fmla="*/ 508944 h 567438"/>
              <a:gd name="connsiteX3" fmla="*/ 2621280 w 2868731"/>
              <a:gd name="connsiteY3" fmla="*/ 476401 h 567438"/>
              <a:gd name="connsiteX4" fmla="*/ 2868730 w 2868731"/>
              <a:gd name="connsiteY4" fmla="*/ 567438 h 567438"/>
              <a:gd name="connsiteX0" fmla="*/ 0 w 2868731"/>
              <a:gd name="connsiteY0" fmla="*/ 224815 h 567312"/>
              <a:gd name="connsiteX1" fmla="*/ 1646440 w 2868731"/>
              <a:gd name="connsiteY1" fmla="*/ 8255 h 567312"/>
              <a:gd name="connsiteX2" fmla="*/ 2009008 w 2868731"/>
              <a:gd name="connsiteY2" fmla="*/ 506125 h 567312"/>
              <a:gd name="connsiteX3" fmla="*/ 2621280 w 2868731"/>
              <a:gd name="connsiteY3" fmla="*/ 476275 h 567312"/>
              <a:gd name="connsiteX4" fmla="*/ 2868730 w 2868731"/>
              <a:gd name="connsiteY4" fmla="*/ 567312 h 567312"/>
              <a:gd name="connsiteX0" fmla="*/ 0 w 2868731"/>
              <a:gd name="connsiteY0" fmla="*/ 191051 h 533548"/>
              <a:gd name="connsiteX1" fmla="*/ 1842267 w 2868731"/>
              <a:gd name="connsiteY1" fmla="*/ 9969 h 533548"/>
              <a:gd name="connsiteX2" fmla="*/ 2009008 w 2868731"/>
              <a:gd name="connsiteY2" fmla="*/ 472361 h 533548"/>
              <a:gd name="connsiteX3" fmla="*/ 2621280 w 2868731"/>
              <a:gd name="connsiteY3" fmla="*/ 442511 h 533548"/>
              <a:gd name="connsiteX4" fmla="*/ 2868730 w 2868731"/>
              <a:gd name="connsiteY4" fmla="*/ 533548 h 533548"/>
              <a:gd name="connsiteX0" fmla="*/ 0 w 1953917"/>
              <a:gd name="connsiteY0" fmla="*/ 108637 h 553899"/>
              <a:gd name="connsiteX1" fmla="*/ 927453 w 1953917"/>
              <a:gd name="connsiteY1" fmla="*/ 30320 h 553899"/>
              <a:gd name="connsiteX2" fmla="*/ 1094194 w 1953917"/>
              <a:gd name="connsiteY2" fmla="*/ 492712 h 553899"/>
              <a:gd name="connsiteX3" fmla="*/ 1706466 w 1953917"/>
              <a:gd name="connsiteY3" fmla="*/ 462862 h 553899"/>
              <a:gd name="connsiteX4" fmla="*/ 1953916 w 1953917"/>
              <a:gd name="connsiteY4" fmla="*/ 553899 h 553899"/>
              <a:gd name="connsiteX0" fmla="*/ -1 w 1891382"/>
              <a:gd name="connsiteY0" fmla="*/ 34353 h 697741"/>
              <a:gd name="connsiteX1" fmla="*/ 864918 w 1891382"/>
              <a:gd name="connsiteY1" fmla="*/ 174162 h 697741"/>
              <a:gd name="connsiteX2" fmla="*/ 1031659 w 1891382"/>
              <a:gd name="connsiteY2" fmla="*/ 636554 h 697741"/>
              <a:gd name="connsiteX3" fmla="*/ 1643931 w 1891382"/>
              <a:gd name="connsiteY3" fmla="*/ 606704 h 697741"/>
              <a:gd name="connsiteX4" fmla="*/ 1891381 w 1891382"/>
              <a:gd name="connsiteY4" fmla="*/ 697741 h 697741"/>
              <a:gd name="connsiteX0" fmla="*/ -1 w 1891382"/>
              <a:gd name="connsiteY0" fmla="*/ -1 h 663387"/>
              <a:gd name="connsiteX1" fmla="*/ 864918 w 1891382"/>
              <a:gd name="connsiteY1" fmla="*/ 139808 h 663387"/>
              <a:gd name="connsiteX2" fmla="*/ 1031659 w 1891382"/>
              <a:gd name="connsiteY2" fmla="*/ 602200 h 663387"/>
              <a:gd name="connsiteX3" fmla="*/ 1643931 w 1891382"/>
              <a:gd name="connsiteY3" fmla="*/ 572350 h 663387"/>
              <a:gd name="connsiteX4" fmla="*/ 1891381 w 1891382"/>
              <a:gd name="connsiteY4" fmla="*/ 663387 h 663387"/>
              <a:gd name="connsiteX0" fmla="*/ -1 w 1891382"/>
              <a:gd name="connsiteY0" fmla="*/ 8940 h 672328"/>
              <a:gd name="connsiteX1" fmla="*/ 864918 w 1891382"/>
              <a:gd name="connsiteY1" fmla="*/ 148749 h 672328"/>
              <a:gd name="connsiteX2" fmla="*/ 1031659 w 1891382"/>
              <a:gd name="connsiteY2" fmla="*/ 611141 h 672328"/>
              <a:gd name="connsiteX3" fmla="*/ 1643931 w 1891382"/>
              <a:gd name="connsiteY3" fmla="*/ 581291 h 672328"/>
              <a:gd name="connsiteX4" fmla="*/ 1891381 w 1891382"/>
              <a:gd name="connsiteY4" fmla="*/ 672328 h 672328"/>
              <a:gd name="connsiteX0" fmla="*/ -1 w 1789346"/>
              <a:gd name="connsiteY0" fmla="*/ 8940 h 835174"/>
              <a:gd name="connsiteX1" fmla="*/ 864918 w 1789346"/>
              <a:gd name="connsiteY1" fmla="*/ 148749 h 835174"/>
              <a:gd name="connsiteX2" fmla="*/ 1031659 w 1789346"/>
              <a:gd name="connsiteY2" fmla="*/ 611141 h 835174"/>
              <a:gd name="connsiteX3" fmla="*/ 1643931 w 1789346"/>
              <a:gd name="connsiteY3" fmla="*/ 581291 h 835174"/>
              <a:gd name="connsiteX4" fmla="*/ 1789346 w 1789346"/>
              <a:gd name="connsiteY4" fmla="*/ 835174 h 835174"/>
              <a:gd name="connsiteX0" fmla="*/ -1 w 1815234"/>
              <a:gd name="connsiteY0" fmla="*/ 8940 h 807783"/>
              <a:gd name="connsiteX1" fmla="*/ 864918 w 1815234"/>
              <a:gd name="connsiteY1" fmla="*/ 148749 h 807783"/>
              <a:gd name="connsiteX2" fmla="*/ 1031659 w 1815234"/>
              <a:gd name="connsiteY2" fmla="*/ 611141 h 807783"/>
              <a:gd name="connsiteX3" fmla="*/ 1643931 w 1815234"/>
              <a:gd name="connsiteY3" fmla="*/ 581291 h 807783"/>
              <a:gd name="connsiteX4" fmla="*/ 1815233 w 1815234"/>
              <a:gd name="connsiteY4" fmla="*/ 807782 h 807783"/>
              <a:gd name="connsiteX0" fmla="*/ 0 w 1897858"/>
              <a:gd name="connsiteY0" fmla="*/ 8940 h 632795"/>
              <a:gd name="connsiteX1" fmla="*/ 864919 w 1897858"/>
              <a:gd name="connsiteY1" fmla="*/ 148749 h 632795"/>
              <a:gd name="connsiteX2" fmla="*/ 1031660 w 1897858"/>
              <a:gd name="connsiteY2" fmla="*/ 611141 h 632795"/>
              <a:gd name="connsiteX3" fmla="*/ 1643932 w 1897858"/>
              <a:gd name="connsiteY3" fmla="*/ 581291 h 632795"/>
              <a:gd name="connsiteX4" fmla="*/ 1897857 w 1897858"/>
              <a:gd name="connsiteY4" fmla="*/ 589525 h 632795"/>
              <a:gd name="connsiteX0" fmla="*/ 0 w 1897857"/>
              <a:gd name="connsiteY0" fmla="*/ 8940 h 632795"/>
              <a:gd name="connsiteX1" fmla="*/ 864919 w 1897857"/>
              <a:gd name="connsiteY1" fmla="*/ 148749 h 632795"/>
              <a:gd name="connsiteX2" fmla="*/ 1031660 w 1897857"/>
              <a:gd name="connsiteY2" fmla="*/ 611141 h 632795"/>
              <a:gd name="connsiteX3" fmla="*/ 1643932 w 1897857"/>
              <a:gd name="connsiteY3" fmla="*/ 581291 h 632795"/>
              <a:gd name="connsiteX4" fmla="*/ 1897857 w 1897857"/>
              <a:gd name="connsiteY4" fmla="*/ 589525 h 632795"/>
              <a:gd name="connsiteX0" fmla="*/ 0 w 1964792"/>
              <a:gd name="connsiteY0" fmla="*/ 8940 h 632795"/>
              <a:gd name="connsiteX1" fmla="*/ 864919 w 1964792"/>
              <a:gd name="connsiteY1" fmla="*/ 148749 h 632795"/>
              <a:gd name="connsiteX2" fmla="*/ 1031660 w 1964792"/>
              <a:gd name="connsiteY2" fmla="*/ 611141 h 632795"/>
              <a:gd name="connsiteX3" fmla="*/ 1643932 w 1964792"/>
              <a:gd name="connsiteY3" fmla="*/ 581291 h 632795"/>
              <a:gd name="connsiteX4" fmla="*/ 1964791 w 1964792"/>
              <a:gd name="connsiteY4" fmla="*/ 574966 h 632795"/>
              <a:gd name="connsiteX0" fmla="*/ -2 w 2185800"/>
              <a:gd name="connsiteY0" fmla="*/ 360813 h 484661"/>
              <a:gd name="connsiteX1" fmla="*/ 1085927 w 2185800"/>
              <a:gd name="connsiteY1" fmla="*/ 615 h 484661"/>
              <a:gd name="connsiteX2" fmla="*/ 1252668 w 2185800"/>
              <a:gd name="connsiteY2" fmla="*/ 463007 h 484661"/>
              <a:gd name="connsiteX3" fmla="*/ 1864940 w 2185800"/>
              <a:gd name="connsiteY3" fmla="*/ 433157 h 484661"/>
              <a:gd name="connsiteX4" fmla="*/ 2185799 w 2185800"/>
              <a:gd name="connsiteY4" fmla="*/ 426832 h 484661"/>
              <a:gd name="connsiteX0" fmla="*/ 2 w 2185804"/>
              <a:gd name="connsiteY0" fmla="*/ 2091 h 411940"/>
              <a:gd name="connsiteX1" fmla="*/ 1559489 w 2185804"/>
              <a:gd name="connsiteY1" fmla="*/ 411162 h 411940"/>
              <a:gd name="connsiteX2" fmla="*/ 1252672 w 2185804"/>
              <a:gd name="connsiteY2" fmla="*/ 104285 h 411940"/>
              <a:gd name="connsiteX3" fmla="*/ 1864944 w 2185804"/>
              <a:gd name="connsiteY3" fmla="*/ 74435 h 411940"/>
              <a:gd name="connsiteX4" fmla="*/ 2185803 w 2185804"/>
              <a:gd name="connsiteY4" fmla="*/ 68110 h 411940"/>
              <a:gd name="connsiteX0" fmla="*/ 0 w 1908253"/>
              <a:gd name="connsiteY0" fmla="*/ 336183 h 368995"/>
              <a:gd name="connsiteX1" fmla="*/ 1281938 w 1908253"/>
              <a:gd name="connsiteY1" fmla="*/ 356100 h 368995"/>
              <a:gd name="connsiteX2" fmla="*/ 975121 w 1908253"/>
              <a:gd name="connsiteY2" fmla="*/ 49223 h 368995"/>
              <a:gd name="connsiteX3" fmla="*/ 1587393 w 1908253"/>
              <a:gd name="connsiteY3" fmla="*/ 19373 h 368995"/>
              <a:gd name="connsiteX4" fmla="*/ 1908252 w 1908253"/>
              <a:gd name="connsiteY4" fmla="*/ 13048 h 368995"/>
              <a:gd name="connsiteX0" fmla="*/ 0 w 1908253"/>
              <a:gd name="connsiteY0" fmla="*/ 323421 h 351119"/>
              <a:gd name="connsiteX1" fmla="*/ 1281938 w 1908253"/>
              <a:gd name="connsiteY1" fmla="*/ 343338 h 351119"/>
              <a:gd name="connsiteX2" fmla="*/ 1077344 w 1908253"/>
              <a:gd name="connsiteY2" fmla="*/ 120912 h 351119"/>
              <a:gd name="connsiteX3" fmla="*/ 1587393 w 1908253"/>
              <a:gd name="connsiteY3" fmla="*/ 6611 h 351119"/>
              <a:gd name="connsiteX4" fmla="*/ 1908252 w 1908253"/>
              <a:gd name="connsiteY4" fmla="*/ 286 h 351119"/>
              <a:gd name="connsiteX0" fmla="*/ 0 w 1908253"/>
              <a:gd name="connsiteY0" fmla="*/ 323135 h 323135"/>
              <a:gd name="connsiteX1" fmla="*/ 1160928 w 1908253"/>
              <a:gd name="connsiteY1" fmla="*/ 275477 h 323135"/>
              <a:gd name="connsiteX2" fmla="*/ 1077344 w 1908253"/>
              <a:gd name="connsiteY2" fmla="*/ 120626 h 323135"/>
              <a:gd name="connsiteX3" fmla="*/ 1587393 w 1908253"/>
              <a:gd name="connsiteY3" fmla="*/ 6325 h 323135"/>
              <a:gd name="connsiteX4" fmla="*/ 1908252 w 1908253"/>
              <a:gd name="connsiteY4" fmla="*/ 0 h 32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253" h="323135">
                <a:moveTo>
                  <a:pt x="0" y="323135"/>
                </a:moveTo>
                <a:cubicBezTo>
                  <a:pt x="491558" y="287660"/>
                  <a:pt x="981371" y="309228"/>
                  <a:pt x="1160928" y="275477"/>
                </a:cubicBezTo>
                <a:cubicBezTo>
                  <a:pt x="1340485" y="241726"/>
                  <a:pt x="1006267" y="165485"/>
                  <a:pt x="1077344" y="120626"/>
                </a:cubicBezTo>
                <a:cubicBezTo>
                  <a:pt x="1148422" y="75767"/>
                  <a:pt x="1323868" y="-25425"/>
                  <a:pt x="1587393" y="6325"/>
                </a:cubicBezTo>
                <a:cubicBezTo>
                  <a:pt x="1850918" y="38075"/>
                  <a:pt x="1690870" y="19064"/>
                  <a:pt x="1908252" y="0"/>
                </a:cubicBezTo>
              </a:path>
            </a:pathLst>
          </a:custGeom>
          <a:noFill/>
          <a:ln w="9525"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09388" y="2865290"/>
            <a:ext cx="289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?</a:t>
            </a:r>
            <a:endParaRPr lang="en-US" sz="2000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987973" y="479425"/>
            <a:ext cx="0" cy="26061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70828" y="1372433"/>
                <a:ext cx="2236381" cy="511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828" y="1372433"/>
                <a:ext cx="2236381" cy="511743"/>
              </a:xfrm>
              <a:prstGeom prst="rect">
                <a:avLst/>
              </a:prstGeom>
              <a:blipFill>
                <a:blip r:embed="rId4"/>
                <a:stretch>
                  <a:fillRect t="-92857" b="-1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4"/>
          <p:cNvSpPr txBox="1"/>
          <p:nvPr/>
        </p:nvSpPr>
        <p:spPr>
          <a:xfrm>
            <a:off x="3140879" y="460615"/>
            <a:ext cx="2908131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Linear Regression: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44900" y="804028"/>
                <a:ext cx="1333507" cy="252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900" y="804028"/>
                <a:ext cx="1333507" cy="252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41052" y="1985261"/>
                <a:ext cx="1682255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000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0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052" y="1985261"/>
                <a:ext cx="1682255" cy="419410"/>
              </a:xfrm>
              <a:prstGeom prst="rect">
                <a:avLst/>
              </a:prstGeom>
              <a:blipFill>
                <a:blip r:embed="rId6"/>
                <a:stretch>
                  <a:fillRect l="-7971" t="-126471" r="-362" b="-186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72443" y="2500722"/>
                <a:ext cx="1063112" cy="336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1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00" dirty="0" smtClean="0"/>
                  <a:t> = ?</a:t>
                </a:r>
                <a:endParaRPr lang="en-US" sz="1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43" y="2500722"/>
                <a:ext cx="1063112" cy="3361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172443" y="2836904"/>
                <a:ext cx="1063112" cy="336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00" dirty="0" smtClean="0"/>
                  <a:t> = ?</a:t>
                </a:r>
                <a:endParaRPr lang="en-US" sz="1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43" y="2836904"/>
                <a:ext cx="1063112" cy="336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38804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/>
      <p:bldP spid="14" grpId="0" animBg="1"/>
      <p:bldP spid="15" grpId="0"/>
      <p:bldP spid="6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Gradient Descent Applied </a:t>
            </a:r>
            <a:r>
              <a:rPr lang="en-US" dirty="0" smtClean="0"/>
              <a:t>to Linear Regression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384036"/>
                <a:ext cx="5346531" cy="59939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0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any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  <a:endParaRPr lang="en-US" sz="1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sz="1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sz="1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0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384036"/>
                <a:ext cx="5346531" cy="599395"/>
              </a:xfrm>
              <a:prstGeom prst="rect">
                <a:avLst/>
              </a:prstGeom>
              <a:blipFill>
                <a:blip r:embed="rId2"/>
                <a:stretch>
                  <a:fillRect l="-1140" t="-57143" b="-129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2882900" y="1142433"/>
            <a:ext cx="0" cy="20039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6200" y="1089025"/>
                <a:ext cx="2806700" cy="1828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2700">
                  <a:spcBef>
                    <a:spcPts val="90"/>
                  </a:spcBef>
                </a:pPr>
                <a:endParaRPr lang="en-US" sz="11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d>
                            <m:d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2700" lvl="0">
                  <a:spcBef>
                    <a:spcPts val="90"/>
                  </a:spcBef>
                </a:pPr>
                <a:endParaRPr lang="en-US" sz="1100" b="1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 lvl="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0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d>
                            <m:dPr>
                              <m:ctrlP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089025"/>
                <a:ext cx="2806700" cy="1828834"/>
              </a:xfrm>
              <a:prstGeom prst="rect">
                <a:avLst/>
              </a:prstGeom>
              <a:blipFill>
                <a:blip r:embed="rId3"/>
                <a:stretch>
                  <a:fillRect t="-6667" b="-3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947670" y="1393825"/>
                <a:ext cx="2767330" cy="14106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 lIns="72000" tIns="0" rIns="0" bIns="36000">
                <a:spAutoFit/>
              </a:bodyPr>
              <a:lstStyle/>
              <a:p>
                <a:pPr marL="12700">
                  <a:lnSpc>
                    <a:spcPct val="150000"/>
                  </a:lnSpc>
                </a:pPr>
                <a:r>
                  <a:rPr lang="en-US" sz="12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Repeat until convergence:</a:t>
                </a:r>
              </a:p>
              <a:p>
                <a:pPr marL="12700">
                  <a:lnSpc>
                    <a:spcPct val="150000"/>
                  </a:lnSpc>
                  <a:spcBef>
                    <a:spcPts val="90"/>
                  </a:spcBef>
                  <a:tabLst>
                    <a:tab pos="179388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simultaneously:</a:t>
                </a:r>
              </a:p>
              <a:p>
                <a:pPr marL="12700">
                  <a:spcBef>
                    <a:spcPts val="90"/>
                  </a:spcBef>
                  <a:tabLst>
                    <a:tab pos="179388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2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  <a:tabLst>
                    <a:tab pos="179388" algn="l"/>
                  </a:tabLst>
                </a:pPr>
                <a:endParaRPr lang="en-US" sz="12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>
                  <a:spcBef>
                    <a:spcPts val="90"/>
                  </a:spcBef>
                  <a:tabLst>
                    <a:tab pos="179388" algn="l"/>
                  </a:tabLst>
                </a:pPr>
                <a:r>
                  <a:rPr lang="en-US" sz="12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70" y="1393825"/>
                <a:ext cx="2767330" cy="1410639"/>
              </a:xfrm>
              <a:prstGeom prst="rect">
                <a:avLst/>
              </a:prstGeom>
              <a:blipFill>
                <a:blip r:embed="rId4"/>
                <a:stretch>
                  <a:fillRect l="-2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178300" y="1931341"/>
                <a:ext cx="1132746" cy="3356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d>
                            <m:dPr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300" y="1931341"/>
                <a:ext cx="1132746" cy="335605"/>
              </a:xfrm>
              <a:prstGeom prst="rect">
                <a:avLst/>
              </a:prstGeom>
              <a:blipFill>
                <a:blip r:embed="rId5"/>
                <a:stretch>
                  <a:fillRect l="-23656" t="-125455" b="-18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214021" y="2433337"/>
                <a:ext cx="1358962" cy="3356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d>
                            <m:d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21" y="2433337"/>
                <a:ext cx="1358962" cy="335605"/>
              </a:xfrm>
              <a:prstGeom prst="rect">
                <a:avLst/>
              </a:prstGeom>
              <a:blipFill>
                <a:blip r:embed="rId6"/>
                <a:stretch>
                  <a:fillRect l="-19731" t="-123636" r="-897" b="-18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33101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4"/>
          <p:cNvSpPr txBox="1"/>
          <p:nvPr/>
        </p:nvSpPr>
        <p:spPr>
          <a:xfrm>
            <a:off x="203369" y="417921"/>
            <a:ext cx="5422731" cy="7271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Gradient descent works for minimizing any generic cost function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Cost function may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have many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different local minima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Starting point matters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May not get to global minimum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76140" y="860425"/>
            <a:ext cx="4560512" cy="2329521"/>
            <a:chOff x="329285" y="622287"/>
            <a:chExt cx="4941512" cy="25241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85" y="622287"/>
              <a:ext cx="4941512" cy="2524137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374900" y="1444625"/>
              <a:ext cx="468860" cy="1181965"/>
              <a:chOff x="2374900" y="1444625"/>
              <a:chExt cx="468860" cy="1181965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2575407" y="1551097"/>
                <a:ext cx="28728" cy="77678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w="med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>
                <a:off x="2571750" y="1678305"/>
                <a:ext cx="26671" cy="78105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w="med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2453640" y="1813560"/>
                <a:ext cx="121922" cy="158115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w="med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2447925" y="2026920"/>
                <a:ext cx="5717" cy="10668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w="med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2478408" y="2152650"/>
                <a:ext cx="160017" cy="7620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w="med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705103" y="2230755"/>
                <a:ext cx="66672" cy="70485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w="med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2764155" y="2354580"/>
                <a:ext cx="5718" cy="171450"/>
              </a:xfrm>
              <a:prstGeom prst="straightConnector1">
                <a:avLst/>
              </a:prstGeom>
              <a:ln w="19050" cap="rnd">
                <a:solidFill>
                  <a:schemeClr val="tx1"/>
                </a:solidFill>
                <a:headEnd w="med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Multiply 6"/>
              <p:cNvSpPr/>
              <p:nvPr/>
            </p:nvSpPr>
            <p:spPr>
              <a:xfrm>
                <a:off x="2491740" y="1444625"/>
                <a:ext cx="153900" cy="153900"/>
              </a:xfrm>
              <a:prstGeom prst="mathMultiply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/>
              <p:cNvSpPr/>
              <p:nvPr/>
            </p:nvSpPr>
            <p:spPr>
              <a:xfrm>
                <a:off x="2522220" y="1571625"/>
                <a:ext cx="153900" cy="153900"/>
              </a:xfrm>
              <a:prstGeom prst="mathMultiply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Multiply 10"/>
              <p:cNvSpPr/>
              <p:nvPr/>
            </p:nvSpPr>
            <p:spPr>
              <a:xfrm>
                <a:off x="2501900" y="1703705"/>
                <a:ext cx="153900" cy="153900"/>
              </a:xfrm>
              <a:prstGeom prst="mathMultiply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Multiply 11"/>
              <p:cNvSpPr/>
              <p:nvPr/>
            </p:nvSpPr>
            <p:spPr>
              <a:xfrm>
                <a:off x="2374900" y="1917065"/>
                <a:ext cx="153900" cy="153900"/>
              </a:xfrm>
              <a:prstGeom prst="mathMultiply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2374900" y="2074545"/>
                <a:ext cx="153900" cy="153900"/>
              </a:xfrm>
              <a:prstGeom prst="mathMultiply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Multiply 13"/>
              <p:cNvSpPr/>
              <p:nvPr/>
            </p:nvSpPr>
            <p:spPr>
              <a:xfrm>
                <a:off x="2593340" y="2150745"/>
                <a:ext cx="153900" cy="153900"/>
              </a:xfrm>
              <a:prstGeom prst="mathMultiply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2689860" y="2247265"/>
                <a:ext cx="153900" cy="153900"/>
              </a:xfrm>
              <a:prstGeom prst="mathMultiply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2689860" y="2472690"/>
                <a:ext cx="153900" cy="153900"/>
              </a:xfrm>
              <a:prstGeom prst="mathMultiply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2715687" y="1534280"/>
              <a:ext cx="149433" cy="11926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936240" y="1684020"/>
              <a:ext cx="104140" cy="4064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116580" y="1737360"/>
              <a:ext cx="160020" cy="11938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350260" y="1884680"/>
              <a:ext cx="203200" cy="11176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622041" y="1996440"/>
              <a:ext cx="218439" cy="8128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903981" y="2077720"/>
              <a:ext cx="320039" cy="11684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w="med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Multiply 40"/>
            <p:cNvSpPr/>
            <p:nvPr/>
          </p:nvSpPr>
          <p:spPr>
            <a:xfrm>
              <a:off x="2635163" y="1422170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2820172" y="1576793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3003955" y="1659863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3237460" y="180740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y 44"/>
            <p:cNvSpPr/>
            <p:nvPr/>
          </p:nvSpPr>
          <p:spPr>
            <a:xfrm>
              <a:off x="3511561" y="191706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y 45"/>
            <p:cNvSpPr/>
            <p:nvPr/>
          </p:nvSpPr>
          <p:spPr>
            <a:xfrm>
              <a:off x="3791377" y="2000020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y 46"/>
            <p:cNvSpPr/>
            <p:nvPr/>
          </p:nvSpPr>
          <p:spPr>
            <a:xfrm>
              <a:off x="4178300" y="2109065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Gradient Descent Applied </a:t>
            </a:r>
            <a:r>
              <a:rPr lang="en-US" dirty="0" smtClean="0"/>
              <a:t>to Linear Regression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27608856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4" y="1042870"/>
            <a:ext cx="3889081" cy="2193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4"/>
              <p:cNvSpPr txBox="1"/>
              <p:nvPr/>
            </p:nvSpPr>
            <p:spPr>
              <a:xfrm>
                <a:off x="203369" y="417921"/>
                <a:ext cx="5422731" cy="89639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cost function of linear regression is “convex” i.e. it has only one minimum – global minimum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With the right learning rate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, it always converges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Starting point only affects how quickly it converges (i.e. starting out close VS far)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5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896399"/>
              </a:xfrm>
              <a:prstGeom prst="rect">
                <a:avLst/>
              </a:prstGeom>
              <a:blipFill>
                <a:blip r:embed="rId3"/>
                <a:stretch>
                  <a:fillRect l="-1236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667200" y="2139599"/>
            <a:ext cx="222408" cy="541558"/>
            <a:chOff x="2366770" y="1177161"/>
            <a:chExt cx="222408" cy="541558"/>
          </a:xfrm>
        </p:grpSpPr>
        <p:sp>
          <p:nvSpPr>
            <p:cNvPr id="7" name="Multiply 6"/>
            <p:cNvSpPr/>
            <p:nvPr/>
          </p:nvSpPr>
          <p:spPr>
            <a:xfrm>
              <a:off x="2386538" y="1177161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2366770" y="1357343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2378036" y="1472492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2435278" y="1564819"/>
              <a:ext cx="153900" cy="153900"/>
            </a:xfrm>
            <a:prstGeom prst="mathMultiply">
              <a:avLst/>
            </a:prstGeom>
            <a:solidFill>
              <a:schemeClr val="bg1"/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216868" y="1775583"/>
            <a:ext cx="672740" cy="926426"/>
            <a:chOff x="2386538" y="1177161"/>
            <a:chExt cx="672740" cy="926426"/>
          </a:xfrm>
          <a:solidFill>
            <a:srgbClr val="FFFF00"/>
          </a:solidFill>
        </p:grpSpPr>
        <p:sp>
          <p:nvSpPr>
            <p:cNvPr id="55" name="Multiply 54"/>
            <p:cNvSpPr/>
            <p:nvPr/>
          </p:nvSpPr>
          <p:spPr>
            <a:xfrm>
              <a:off x="2386538" y="1177161"/>
              <a:ext cx="153900" cy="153900"/>
            </a:xfrm>
            <a:prstGeom prst="mathMultiply">
              <a:avLst/>
            </a:prstGeom>
            <a:grp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/>
            <p:cNvSpPr/>
            <p:nvPr/>
          </p:nvSpPr>
          <p:spPr>
            <a:xfrm>
              <a:off x="2406657" y="1395542"/>
              <a:ext cx="153900" cy="153900"/>
            </a:xfrm>
            <a:prstGeom prst="mathMultiply">
              <a:avLst/>
            </a:prstGeom>
            <a:grp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/>
            <p:cNvSpPr/>
            <p:nvPr/>
          </p:nvSpPr>
          <p:spPr>
            <a:xfrm>
              <a:off x="2446681" y="1580196"/>
              <a:ext cx="153900" cy="153900"/>
            </a:xfrm>
            <a:prstGeom prst="mathMultiply">
              <a:avLst/>
            </a:prstGeom>
            <a:grp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ultiply 58"/>
            <p:cNvSpPr/>
            <p:nvPr/>
          </p:nvSpPr>
          <p:spPr>
            <a:xfrm>
              <a:off x="2498687" y="1740457"/>
              <a:ext cx="153900" cy="153900"/>
            </a:xfrm>
            <a:prstGeom prst="mathMultiply">
              <a:avLst/>
            </a:prstGeom>
            <a:grp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ultiply 59"/>
            <p:cNvSpPr/>
            <p:nvPr/>
          </p:nvSpPr>
          <p:spPr>
            <a:xfrm>
              <a:off x="2573637" y="1848278"/>
              <a:ext cx="153900" cy="153900"/>
            </a:xfrm>
            <a:prstGeom prst="mathMultiply">
              <a:avLst/>
            </a:prstGeom>
            <a:grp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ultiply 60"/>
            <p:cNvSpPr/>
            <p:nvPr/>
          </p:nvSpPr>
          <p:spPr>
            <a:xfrm>
              <a:off x="2695258" y="1914685"/>
              <a:ext cx="153900" cy="153900"/>
            </a:xfrm>
            <a:prstGeom prst="mathMultiply">
              <a:avLst/>
            </a:prstGeom>
            <a:grp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ultiply 61"/>
            <p:cNvSpPr/>
            <p:nvPr/>
          </p:nvSpPr>
          <p:spPr>
            <a:xfrm>
              <a:off x="2799807" y="1949687"/>
              <a:ext cx="153900" cy="153900"/>
            </a:xfrm>
            <a:prstGeom prst="mathMultiply">
              <a:avLst/>
            </a:prstGeom>
            <a:grp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Multiply 62"/>
            <p:cNvSpPr/>
            <p:nvPr/>
          </p:nvSpPr>
          <p:spPr>
            <a:xfrm>
              <a:off x="2905378" y="1932001"/>
              <a:ext cx="153900" cy="153900"/>
            </a:xfrm>
            <a:prstGeom prst="mathMultiply">
              <a:avLst/>
            </a:prstGeom>
            <a:grpFill/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Gradient Descent Applied </a:t>
            </a:r>
            <a:r>
              <a:rPr lang="en-US" dirty="0" smtClean="0"/>
              <a:t>to Linear Regression</a:t>
            </a:r>
            <a:endParaRPr lang="ar-AE" dirty="0"/>
          </a:p>
        </p:txBody>
      </p:sp>
    </p:spTree>
    <p:extLst>
      <p:ext uri="{BB962C8B-B14F-4D97-AF65-F5344CB8AC3E}">
        <p14:creationId xmlns:p14="http://schemas.microsoft.com/office/powerpoint/2010/main" val="129618068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Note on Gradient Descent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Gradient Descent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51451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This kind of gradient descent is actually called “Batch Gradient Descent”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One update uses all the training samples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Other types of gradient descent (not covered in this course – feel free to look them up):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Mini-Batch Gradient Descent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Stochastic Gradient Descent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988353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57</a:t>
            </a:fld>
            <a:endParaRPr spc="-2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772" y="114129"/>
            <a:ext cx="1248728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pc="-50" dirty="0" smtClean="0"/>
              <a:t>Content - </a:t>
            </a:r>
            <a:r>
              <a:rPr lang="en-US" spc="-50" dirty="0"/>
              <a:t>Part </a:t>
            </a:r>
            <a:r>
              <a:rPr lang="en-US" spc="-50" dirty="0" smtClean="0"/>
              <a:t>2</a:t>
            </a:r>
            <a:endParaRPr spc="-50" dirty="0"/>
          </a:p>
        </p:txBody>
      </p:sp>
      <p:sp>
        <p:nvSpPr>
          <p:cNvPr id="5" name="object 4"/>
          <p:cNvSpPr txBox="1"/>
          <p:nvPr/>
        </p:nvSpPr>
        <p:spPr>
          <a:xfrm>
            <a:off x="338772" y="409458"/>
            <a:ext cx="4068128" cy="127342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Linear Regression With Multiple Variables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Gradient Descent With Multiple Variables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Practical Tips On Implementing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Diagnosing the Learning Rate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Feature Scaling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8123646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spc="-40" dirty="0">
                <a:solidFill>
                  <a:srgbClr val="22373A"/>
                </a:solidFill>
                <a:latin typeface="Trebuchet MS"/>
                <a:cs typeface="Trebuchet MS"/>
              </a:rPr>
              <a:t>Linear Regression With Multiple Variables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Model Representation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3797300" y="1909259"/>
            <a:ext cx="1934528" cy="13324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Linear </a:t>
            </a:r>
            <a:r>
              <a:rPr lang="en-US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Regression With Multiple Variables</a:t>
            </a:r>
          </a:p>
          <a:p>
            <a:pPr marL="6413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Gradient Descent With Multiple Variables</a:t>
            </a: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Practical Tips On Implementing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Diagnosing the Learning Rate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Feature Scaling</a:t>
            </a: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1878467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68300" y="2155825"/>
                <a:ext cx="5181600" cy="916276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Input variable; “features” used to make predictions e.g. 460 sq. </a:t>
                </a:r>
                <a:r>
                  <a:rPr lang="en-US" sz="1100" spc="-55" dirty="0" err="1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metres</a:t>
                </a: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Output variable; “target” output e.g. R 6639000 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Number of examples in the training set</a:t>
                </a: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A specific samples in the training set</a:t>
                </a: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the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100" spc="-55" dirty="0" err="1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training example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460,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70… 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6639,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1681</a:t>
                </a: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" y="2155825"/>
                <a:ext cx="5181600" cy="916276"/>
              </a:xfrm>
              <a:prstGeom prst="rect">
                <a:avLst/>
              </a:prstGeom>
              <a:blipFill>
                <a:blip r:embed="rId2"/>
                <a:stretch>
                  <a:fillRect l="-1294" t="-4667" r="-235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19651"/>
              </p:ext>
            </p:extLst>
          </p:nvPr>
        </p:nvGraphicFramePr>
        <p:xfrm>
          <a:off x="1366837" y="576192"/>
          <a:ext cx="2971800" cy="13392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3629">
                  <a:extLst>
                    <a:ext uri="{9D8B030D-6E8A-4147-A177-3AD203B41FA5}">
                      <a16:colId xmlns:a16="http://schemas.microsoft.com/office/drawing/2014/main" val="1193983734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334335571"/>
                    </a:ext>
                  </a:extLst>
                </a:gridCol>
              </a:tblGrid>
              <a:tr h="210506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Size (sq. m)</a:t>
                      </a:r>
                      <a:endParaRPr lang="en-US" sz="1200" b="0" dirty="0"/>
                    </a:p>
                  </a:txBody>
                  <a:tcPr marL="73347" marR="73347" marT="36673" marB="3667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Price (1000s of R)</a:t>
                      </a:r>
                      <a:endParaRPr lang="en-US" sz="1200" b="0" dirty="0"/>
                    </a:p>
                  </a:txBody>
                  <a:tcPr marL="73347" marR="73347" marT="36673" marB="366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97584369"/>
                  </a:ext>
                </a:extLst>
              </a:tr>
              <a:tr h="2105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spc="-55" dirty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460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fontAlgn="b"/>
                      <a:r>
                        <a:rPr lang="en-US" sz="1100" kern="1200" spc="-55" dirty="0" smtClean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6639</a:t>
                      </a:r>
                      <a:endParaRPr lang="en-US" sz="1100" kern="1200" spc="-55" dirty="0">
                        <a:solidFill>
                          <a:srgbClr val="35444F"/>
                        </a:solidFill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42013715"/>
                  </a:ext>
                </a:extLst>
              </a:tr>
              <a:tr h="210506">
                <a:tc>
                  <a:txBody>
                    <a:bodyPr/>
                    <a:lstStyle/>
                    <a:p>
                      <a:pPr marL="0" algn="ctr" fontAlgn="b"/>
                      <a:r>
                        <a:rPr lang="en-US" sz="1100" kern="1200" spc="-55" dirty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70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fontAlgn="b"/>
                      <a:r>
                        <a:rPr lang="en-US" sz="1100" kern="1200" spc="-55" dirty="0" smtClean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1681</a:t>
                      </a:r>
                      <a:endParaRPr lang="en-US" sz="1100" kern="1200" spc="-55" dirty="0">
                        <a:solidFill>
                          <a:srgbClr val="35444F"/>
                        </a:solidFill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96445579"/>
                  </a:ext>
                </a:extLst>
              </a:tr>
              <a:tr h="210506">
                <a:tc>
                  <a:txBody>
                    <a:bodyPr/>
                    <a:lstStyle/>
                    <a:p>
                      <a:pPr marL="0" algn="ctr" fontAlgn="b"/>
                      <a:r>
                        <a:rPr lang="en-US" sz="1100" kern="1200" spc="-55" dirty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155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fontAlgn="b"/>
                      <a:r>
                        <a:rPr lang="en-US" sz="1100" kern="1200" spc="-55" dirty="0" smtClean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3969</a:t>
                      </a:r>
                      <a:endParaRPr lang="en-US" sz="1100" kern="1200" spc="-55" dirty="0">
                        <a:solidFill>
                          <a:srgbClr val="35444F"/>
                        </a:solidFill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4060068"/>
                  </a:ext>
                </a:extLst>
              </a:tr>
              <a:tr h="210506">
                <a:tc>
                  <a:txBody>
                    <a:bodyPr/>
                    <a:lstStyle/>
                    <a:p>
                      <a:pPr marL="0" algn="ctr" fontAlgn="b"/>
                      <a:r>
                        <a:rPr lang="en-US" sz="1100" kern="1200" spc="-55" dirty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429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fontAlgn="b"/>
                      <a:r>
                        <a:rPr lang="en-US" sz="1100" kern="1200" spc="-55" dirty="0" smtClean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5095</a:t>
                      </a:r>
                      <a:endParaRPr lang="en-US" sz="1100" kern="1200" spc="-55" dirty="0">
                        <a:solidFill>
                          <a:srgbClr val="35444F"/>
                        </a:solidFill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2567226"/>
                  </a:ext>
                </a:extLst>
              </a:tr>
              <a:tr h="210506">
                <a:tc>
                  <a:txBody>
                    <a:bodyPr/>
                    <a:lstStyle/>
                    <a:p>
                      <a:pPr marL="0" algn="ctr" fontAlgn="b"/>
                      <a:r>
                        <a:rPr lang="en-US" sz="1100" kern="1200" spc="-55" dirty="0" smtClean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…</a:t>
                      </a:r>
                      <a:endParaRPr lang="en-US" sz="1100" kern="1200" spc="-55" dirty="0">
                        <a:solidFill>
                          <a:srgbClr val="35444F"/>
                        </a:solidFill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fontAlgn="b"/>
                      <a:r>
                        <a:rPr lang="en-US" sz="1100" kern="1200" spc="-55" dirty="0" smtClean="0">
                          <a:solidFill>
                            <a:srgbClr val="35444F"/>
                          </a:solidFill>
                          <a:latin typeface="Trebuchet MS"/>
                          <a:ea typeface="+mn-ea"/>
                          <a:cs typeface="Trebuchet MS"/>
                        </a:rPr>
                        <a:t>…</a:t>
                      </a:r>
                      <a:endParaRPr lang="en-US" sz="1100" kern="1200" spc="-55" dirty="0">
                        <a:solidFill>
                          <a:srgbClr val="35444F"/>
                        </a:solidFill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 marL="73347" marR="73347" marT="36673" marB="366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8983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40482" y="1891310"/>
            <a:ext cx="2281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set of house sizes and prices</a:t>
            </a:r>
          </a:p>
        </p:txBody>
      </p:sp>
      <p:sp>
        <p:nvSpPr>
          <p:cNvPr id="10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Previously (With Simple Linear Regression)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63997" y="265976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97" y="265976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63414" y="24903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414" y="249039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0930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493663"/>
              </p:ext>
            </p:extLst>
          </p:nvPr>
        </p:nvGraphicFramePr>
        <p:xfrm>
          <a:off x="215900" y="631825"/>
          <a:ext cx="3684104" cy="2229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bject 4"/>
          <p:cNvSpPr txBox="1"/>
          <p:nvPr/>
        </p:nvSpPr>
        <p:spPr>
          <a:xfrm>
            <a:off x="3949700" y="497292"/>
            <a:ext cx="1752600" cy="283539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1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Supervised learning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: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the “right” answer for each data point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2700">
              <a:spcBef>
                <a:spcPts val="90"/>
              </a:spcBef>
            </a:pPr>
            <a:r>
              <a:rPr lang="en-US" sz="11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Regression:</a:t>
            </a:r>
            <a:endParaRPr lang="en-US" sz="1100" b="1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Predict a real-valued (continuous) output e.g. price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2700">
              <a:spcBef>
                <a:spcPts val="90"/>
              </a:spcBef>
            </a:pPr>
            <a:r>
              <a:rPr lang="en-US" sz="11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(Side note: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 the other branch of supervised learning is classification i.e. predict discrete output e.g. category)</a:t>
            </a:r>
            <a:endParaRPr lang="en-US" sz="1100" b="1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329285" y="114129"/>
            <a:ext cx="3391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- Introduction</a:t>
            </a:r>
            <a:endParaRPr sz="1400" dirty="0">
              <a:latin typeface="Trebuchet MS"/>
              <a:cs typeface="Trebuchet M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59697" y="936625"/>
            <a:ext cx="2380403" cy="1190601"/>
          </a:xfrm>
          <a:prstGeom prst="line">
            <a:avLst/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40482" y="1868543"/>
            <a:ext cx="2281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set of house sizes and prices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0482" y="1868543"/>
            <a:ext cx="248593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set of house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features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and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30191" y="2155825"/>
                <a:ext cx="5243509" cy="74122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Output variable; “target” output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e.g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.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R6639000 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Number of examples in the training set</a:t>
                </a: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the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100" spc="-55" dirty="0" err="1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training example</a:t>
                </a: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the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100" spc="-55" dirty="0" err="1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target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6639,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R1681 etc.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91" y="2155825"/>
                <a:ext cx="5243509" cy="741229"/>
              </a:xfrm>
              <a:prstGeom prst="rect">
                <a:avLst/>
              </a:prstGeom>
              <a:blipFill>
                <a:blip r:embed="rId2"/>
                <a:stretch>
                  <a:fillRect l="-1395" t="-5785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8580568"/>
                  </p:ext>
                </p:extLst>
              </p:nvPr>
            </p:nvGraphicFramePr>
            <p:xfrm>
              <a:off x="368300" y="553425"/>
              <a:ext cx="5257798" cy="131637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985837">
                      <a:extLst>
                        <a:ext uri="{9D8B030D-6E8A-4147-A177-3AD203B41FA5}">
                          <a16:colId xmlns:a16="http://schemas.microsoft.com/office/drawing/2014/main" val="3242523189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18229122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2902218320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10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Size (sq. m)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No.</a:t>
                          </a:r>
                          <a:r>
                            <a:rPr lang="en-US" sz="1050" b="0" baseline="0" dirty="0" smtClean="0"/>
                            <a:t> of Rooms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Age (years)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</a:t>
                          </a:r>
                          <a:r>
                            <a:rPr lang="en-US" sz="1050" b="0" baseline="0" dirty="0" smtClean="0"/>
                            <a:t>. of </a:t>
                          </a:r>
                          <a:r>
                            <a:rPr lang="en-US" sz="1050" b="0" dirty="0" smtClean="0"/>
                            <a:t>Garages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Price (1000s of R)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050" b="0" dirty="0" smtClean="0"/>
                            <a:t>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8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8580568"/>
                  </p:ext>
                </p:extLst>
              </p:nvPr>
            </p:nvGraphicFramePr>
            <p:xfrm>
              <a:off x="368300" y="553425"/>
              <a:ext cx="5257798" cy="131637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985837">
                      <a:extLst>
                        <a:ext uri="{9D8B030D-6E8A-4147-A177-3AD203B41FA5}">
                          <a16:colId xmlns:a16="http://schemas.microsoft.com/office/drawing/2014/main" val="3242523189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18229122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2902218320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33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Size (sq. m</a:t>
                          </a:r>
                          <a:r>
                            <a:rPr lang="en-US" sz="1050" b="0" dirty="0" smtClean="0"/>
                            <a:t>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No.</a:t>
                          </a:r>
                          <a:r>
                            <a:rPr lang="en-US" sz="1050" b="0" baseline="0" dirty="0" smtClean="0"/>
                            <a:t> of Rooms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Age (years)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</a:t>
                          </a:r>
                          <a:r>
                            <a:rPr lang="en-US" sz="1050" b="0" baseline="0" dirty="0" smtClean="0"/>
                            <a:t>. of </a:t>
                          </a:r>
                          <a:r>
                            <a:rPr lang="en-US" sz="1050" b="0" dirty="0" smtClean="0"/>
                            <a:t>Garages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r="-926" b="-5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8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4098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– Notation With Multiple Variables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31806" y="21284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06" y="212849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0957" y="224596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7" y="224596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41002" y="224596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02" y="224596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29425" y="22459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425" y="224596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13494" y="22459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94" y="224596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988255" y="398871"/>
            <a:ext cx="77238" cy="137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2621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1" grpId="0"/>
      <p:bldP spid="12" grpId="0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85590" y="1437234"/>
            <a:ext cx="3886506" cy="16021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0486" y="813279"/>
            <a:ext cx="3900584" cy="1727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40482" y="1868543"/>
            <a:ext cx="248593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set of house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features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and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11466" y="2155825"/>
                <a:ext cx="3339560" cy="98661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09538" indent="-96838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Number of features; in the above case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09538" lvl="0" indent="-96838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3222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the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100" spc="-55" dirty="0" err="1">
                    <a:solidFill>
                      <a:srgbClr val="35444F"/>
                    </a:solidFill>
                    <a:latin typeface="Trebuchet MS"/>
                    <a:cs typeface="Trebuchet MS"/>
                  </a:rPr>
                  <a:t>th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input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variable (column);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the size,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the no. of rooms etc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.</a:t>
                </a:r>
              </a:p>
              <a:p>
                <a:pPr marL="109538" lvl="0" indent="-96838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is now a set of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values </a:t>
                </a:r>
                <a:r>
                  <a:rPr lang="en-US" sz="1100" spc="-55" dirty="0" err="1">
                    <a:solidFill>
                      <a:srgbClr val="35444F"/>
                    </a:solidFill>
                    <a:latin typeface="Trebuchet MS"/>
                    <a:cs typeface="Trebuchet MS"/>
                  </a:rPr>
                  <a:t>i.e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 vector </a:t>
                </a: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09538" lvl="0" indent="-96838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is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100" spc="-55" dirty="0" err="1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feature of the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100" spc="-55" dirty="0" err="1">
                    <a:solidFill>
                      <a:srgbClr val="35444F"/>
                    </a:solidFill>
                    <a:latin typeface="Trebuchet MS"/>
                    <a:cs typeface="Trebuchet MS"/>
                  </a:rPr>
                  <a:t>th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example i.e. a number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66" y="2155825"/>
                <a:ext cx="3339560" cy="986617"/>
              </a:xfrm>
              <a:prstGeom prst="rect">
                <a:avLst/>
              </a:prstGeom>
              <a:blipFill>
                <a:blip r:embed="rId2"/>
                <a:stretch>
                  <a:fillRect l="-2190" t="-4348" r="-730" b="-4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504850"/>
                  </p:ext>
                </p:extLst>
              </p:nvPr>
            </p:nvGraphicFramePr>
            <p:xfrm>
              <a:off x="368300" y="553425"/>
              <a:ext cx="5257798" cy="131637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985837">
                      <a:extLst>
                        <a:ext uri="{9D8B030D-6E8A-4147-A177-3AD203B41FA5}">
                          <a16:colId xmlns:a16="http://schemas.microsoft.com/office/drawing/2014/main" val="3242523189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18229122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2902218320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10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Size (sq. m)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No.</a:t>
                          </a:r>
                          <a:r>
                            <a:rPr lang="en-US" sz="1050" b="0" baseline="0" dirty="0" smtClean="0"/>
                            <a:t> of Rooms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Age (years)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</a:t>
                          </a:r>
                          <a:r>
                            <a:rPr lang="en-US" sz="1050" b="0" baseline="0" dirty="0" smtClean="0"/>
                            <a:t>. of </a:t>
                          </a:r>
                          <a:r>
                            <a:rPr lang="en-US" sz="1050" b="0" dirty="0" smtClean="0"/>
                            <a:t>Garages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Price (1000s of R)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050" b="0" dirty="0" smtClean="0"/>
                            <a:t>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8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504850"/>
                  </p:ext>
                </p:extLst>
              </p:nvPr>
            </p:nvGraphicFramePr>
            <p:xfrm>
              <a:off x="368300" y="553425"/>
              <a:ext cx="5257798" cy="131637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985837">
                      <a:extLst>
                        <a:ext uri="{9D8B030D-6E8A-4147-A177-3AD203B41FA5}">
                          <a16:colId xmlns:a16="http://schemas.microsoft.com/office/drawing/2014/main" val="3242523189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18229122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2902218320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33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Size (sq. m</a:t>
                          </a:r>
                          <a:r>
                            <a:rPr lang="en-US" sz="1050" b="0" dirty="0" smtClean="0"/>
                            <a:t>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No.</a:t>
                          </a:r>
                          <a:r>
                            <a:rPr lang="en-US" sz="1050" b="0" baseline="0" dirty="0" smtClean="0"/>
                            <a:t> of Rooms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Age (years)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</a:t>
                          </a:r>
                          <a:r>
                            <a:rPr lang="en-US" sz="1050" b="0" baseline="0" dirty="0" smtClean="0"/>
                            <a:t>. of </a:t>
                          </a:r>
                          <a:r>
                            <a:rPr lang="en-US" sz="1050" b="0" dirty="0" smtClean="0"/>
                            <a:t>Garages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r="-926" b="-5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8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4098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– Notation With Multiple Variables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31806" y="21284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06" y="212849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0957" y="224596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7" y="224596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41002" y="224596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02" y="224596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29425" y="22459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425" y="224596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13494" y="22459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94" y="224596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4"/>
              <p:cNvSpPr txBox="1"/>
              <p:nvPr/>
            </p:nvSpPr>
            <p:spPr>
              <a:xfrm>
                <a:off x="3644900" y="2155825"/>
                <a:ext cx="2120900" cy="99944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1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𝟒𝟔𝟎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1" i="1" smtClean="0">
                            <a:solidFill>
                              <a:srgbClr val="0DB31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1" i="1">
                                <a:solidFill>
                                  <a:srgbClr val="0DB3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100" b="1" i="1" smtClean="0">
                                  <a:solidFill>
                                    <a:srgbClr val="0DB315"/>
                                  </a:solidFill>
                                  <a:latin typeface="Cambria Math" panose="02040503050406030204" pitchFamily="18" charset="0"/>
                                </a:rPr>
                                <m:t>𝟒𝟐𝟗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1" i="1" smtClean="0">
                                  <a:solidFill>
                                    <a:srgbClr val="0DB315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1" i="1" smtClean="0">
                                  <a:solidFill>
                                    <a:srgbClr val="0DB315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1100" b="1" i="1" smtClean="0">
                                  <a:solidFill>
                                    <a:srgbClr val="0DB31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lvl="0"/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lvl="0"/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e.g.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4,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0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2,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0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429,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1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0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10</a:t>
                </a:r>
                <a:endParaRPr lang="en-US" sz="10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900" y="2155825"/>
                <a:ext cx="2120900" cy="999441"/>
              </a:xfrm>
              <a:prstGeom prst="rect">
                <a:avLst/>
              </a:prstGeom>
              <a:blipFill>
                <a:blip r:embed="rId9"/>
                <a:stretch>
                  <a:fillRect l="-3736" r="-575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3533302" y="2232025"/>
            <a:ext cx="0" cy="914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644900" y="2094661"/>
            <a:ext cx="1066800" cy="823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40333" y="2078265"/>
            <a:ext cx="838200" cy="823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69674" y="2962209"/>
            <a:ext cx="2196125" cy="225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7071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0" grpId="0" animBg="1"/>
      <p:bldP spid="21" grpId="0" animBg="1"/>
      <p:bldP spid="2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40482" y="1868543"/>
            <a:ext cx="248593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set of house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features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and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8300" y="553425"/>
              <a:ext cx="5257798" cy="131637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985837">
                      <a:extLst>
                        <a:ext uri="{9D8B030D-6E8A-4147-A177-3AD203B41FA5}">
                          <a16:colId xmlns:a16="http://schemas.microsoft.com/office/drawing/2014/main" val="3242523189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18229122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2902218320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105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Size (sq. m)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No.</a:t>
                          </a:r>
                          <a:r>
                            <a:rPr lang="en-US" sz="1050" b="0" baseline="0" dirty="0" smtClean="0"/>
                            <a:t> of Rooms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Age (years)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</a:t>
                          </a:r>
                          <a:r>
                            <a:rPr lang="en-US" sz="1050" b="0" baseline="0" dirty="0" smtClean="0"/>
                            <a:t>. of </a:t>
                          </a:r>
                          <a:r>
                            <a:rPr lang="en-US" sz="1050" b="0" dirty="0" smtClean="0"/>
                            <a:t>Garages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Price (1000s of R)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050" b="0" dirty="0" smtClean="0"/>
                            <a:t>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8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504850"/>
                  </p:ext>
                </p:extLst>
              </p:nvPr>
            </p:nvGraphicFramePr>
            <p:xfrm>
              <a:off x="368300" y="553425"/>
              <a:ext cx="5257798" cy="131637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985837">
                      <a:extLst>
                        <a:ext uri="{9D8B030D-6E8A-4147-A177-3AD203B41FA5}">
                          <a16:colId xmlns:a16="http://schemas.microsoft.com/office/drawing/2014/main" val="3242523189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18229122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2902218320"/>
                        </a:ext>
                      </a:extLst>
                    </a:gridCol>
                    <a:gridCol w="985837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314450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33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Size (sq. m</a:t>
                          </a:r>
                          <a:r>
                            <a:rPr lang="en-US" sz="1050" b="0" dirty="0" smtClean="0"/>
                            <a:t>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No.</a:t>
                          </a:r>
                          <a:r>
                            <a:rPr lang="en-US" sz="1050" b="0" baseline="0" dirty="0" smtClean="0"/>
                            <a:t> of Rooms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Age (years)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dirty="0" smtClean="0"/>
                            <a:t>No</a:t>
                          </a:r>
                          <a:r>
                            <a:rPr lang="en-US" sz="1050" b="0" baseline="0" dirty="0" smtClean="0"/>
                            <a:t>. of </a:t>
                          </a:r>
                          <a:r>
                            <a:rPr lang="en-US" sz="1050" b="0" dirty="0" smtClean="0"/>
                            <a:t>Garages</a:t>
                          </a:r>
                          <a:endParaRPr lang="en-US" sz="105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0000" r="-926" b="-5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8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2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10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4098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– Notation With Multiple Variables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31806" y="21284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06" y="212849"/>
                <a:ext cx="371384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0957" y="224596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7" y="224596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41002" y="224596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02" y="224596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29425" y="22459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425" y="224596"/>
                <a:ext cx="4660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13494" y="224596"/>
                <a:ext cx="466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94" y="224596"/>
                <a:ext cx="4660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50447" y="2154055"/>
                <a:ext cx="1945982" cy="1081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pc="-55" smtClean="0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b="0" i="1" spc="-55" smtClean="0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pc="-55" smtClean="0">
                              <a:solidFill>
                                <a:srgbClr val="3544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pc="-55" smtClean="0">
                                  <a:solidFill>
                                    <a:srgbClr val="3544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70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155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429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7" y="2154055"/>
                <a:ext cx="1945982" cy="10817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567135" y="2130153"/>
                <a:ext cx="1024896" cy="1091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pc="-55" smtClean="0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55" smtClean="0">
                          <a:solidFill>
                            <a:srgbClr val="35444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pc="-55" smtClean="0">
                              <a:solidFill>
                                <a:srgbClr val="3544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pc="-55" smtClean="0">
                                  <a:solidFill>
                                    <a:srgbClr val="3544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6639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1681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3969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400" spc="-55" dirty="0">
                                    <a:solidFill>
                                      <a:srgbClr val="35444F"/>
                                    </a:solidFill>
                                    <a:latin typeface="Trebuchet MS"/>
                                    <a:cs typeface="Trebuchet MS"/>
                                  </a:rPr>
                                  <m:t>5095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pc="-55" smtClean="0">
                                    <a:solidFill>
                                      <a:srgbClr val="35444F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135" y="2130153"/>
                <a:ext cx="1024896" cy="10913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0110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218393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previous hypothesis (with simple linear regression) with only one variable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With more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E.g.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183931"/>
              </a:xfrm>
              <a:prstGeom prst="rect">
                <a:avLst/>
              </a:prstGeom>
              <a:blipFill>
                <a:blip r:embed="rId2"/>
                <a:stretch>
                  <a:fillRect l="-1236" t="-1955" b="-3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35100" y="789586"/>
                <a:ext cx="133228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789586"/>
                <a:ext cx="1332288" cy="261610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– Hypothesis</a:t>
            </a:r>
            <a:endParaRPr sz="1400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435100" y="1723201"/>
                <a:ext cx="2848472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1723201"/>
                <a:ext cx="2848472" cy="26161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35100" y="2656816"/>
                <a:ext cx="313040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𝟏𝟕𝟒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𝟖𝟒</m:t>
                      </m:r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2656816"/>
                <a:ext cx="3130409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421844" y="1216457"/>
            <a:ext cx="2046004" cy="571270"/>
            <a:chOff x="2421844" y="1160227"/>
            <a:chExt cx="2046004" cy="571270"/>
          </a:xfrm>
        </p:grpSpPr>
        <p:sp>
          <p:nvSpPr>
            <p:cNvPr id="17" name="Freeform 16"/>
            <p:cNvSpPr/>
            <p:nvPr/>
          </p:nvSpPr>
          <p:spPr>
            <a:xfrm rot="13290489">
              <a:off x="2555285" y="1512292"/>
              <a:ext cx="158062" cy="219205"/>
            </a:xfrm>
            <a:custGeom>
              <a:avLst/>
              <a:gdLst>
                <a:gd name="connsiteX0" fmla="*/ 264160 w 264160"/>
                <a:gd name="connsiteY0" fmla="*/ 264160 h 264160"/>
                <a:gd name="connsiteX1" fmla="*/ 218440 w 264160"/>
                <a:gd name="connsiteY1" fmla="*/ 111760 h 264160"/>
                <a:gd name="connsiteX2" fmla="*/ 91440 w 264160"/>
                <a:gd name="connsiteY2" fmla="*/ 182880 h 264160"/>
                <a:gd name="connsiteX3" fmla="*/ 0 w 264160"/>
                <a:gd name="connsiteY3" fmla="*/ 0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160">
                  <a:moveTo>
                    <a:pt x="264160" y="264160"/>
                  </a:moveTo>
                  <a:cubicBezTo>
                    <a:pt x="255693" y="194733"/>
                    <a:pt x="247227" y="125307"/>
                    <a:pt x="218440" y="111760"/>
                  </a:cubicBezTo>
                  <a:cubicBezTo>
                    <a:pt x="189653" y="98213"/>
                    <a:pt x="127847" y="201507"/>
                    <a:pt x="91440" y="182880"/>
                  </a:cubicBezTo>
                  <a:cubicBezTo>
                    <a:pt x="55033" y="164253"/>
                    <a:pt x="27516" y="82126"/>
                    <a:pt x="0" y="0"/>
                  </a:cubicBezTo>
                </a:path>
              </a:pathLst>
            </a:cu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 rot="13290489">
              <a:off x="2977959" y="1422137"/>
              <a:ext cx="248522" cy="288025"/>
            </a:xfrm>
            <a:custGeom>
              <a:avLst/>
              <a:gdLst>
                <a:gd name="connsiteX0" fmla="*/ 264160 w 264160"/>
                <a:gd name="connsiteY0" fmla="*/ 264160 h 264160"/>
                <a:gd name="connsiteX1" fmla="*/ 218440 w 264160"/>
                <a:gd name="connsiteY1" fmla="*/ 111760 h 264160"/>
                <a:gd name="connsiteX2" fmla="*/ 91440 w 264160"/>
                <a:gd name="connsiteY2" fmla="*/ 182880 h 264160"/>
                <a:gd name="connsiteX3" fmla="*/ 0 w 264160"/>
                <a:gd name="connsiteY3" fmla="*/ 0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160">
                  <a:moveTo>
                    <a:pt x="264160" y="264160"/>
                  </a:moveTo>
                  <a:cubicBezTo>
                    <a:pt x="255693" y="194733"/>
                    <a:pt x="247227" y="125307"/>
                    <a:pt x="218440" y="111760"/>
                  </a:cubicBezTo>
                  <a:cubicBezTo>
                    <a:pt x="189653" y="98213"/>
                    <a:pt x="127847" y="201507"/>
                    <a:pt x="91440" y="182880"/>
                  </a:cubicBezTo>
                  <a:cubicBezTo>
                    <a:pt x="55033" y="164253"/>
                    <a:pt x="27516" y="82126"/>
                    <a:pt x="0" y="0"/>
                  </a:cubicBezTo>
                </a:path>
              </a:pathLst>
            </a:cu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 rot="13290489">
              <a:off x="3470829" y="1521832"/>
              <a:ext cx="168473" cy="184429"/>
            </a:xfrm>
            <a:custGeom>
              <a:avLst/>
              <a:gdLst>
                <a:gd name="connsiteX0" fmla="*/ 264160 w 264160"/>
                <a:gd name="connsiteY0" fmla="*/ 264160 h 264160"/>
                <a:gd name="connsiteX1" fmla="*/ 218440 w 264160"/>
                <a:gd name="connsiteY1" fmla="*/ 111760 h 264160"/>
                <a:gd name="connsiteX2" fmla="*/ 91440 w 264160"/>
                <a:gd name="connsiteY2" fmla="*/ 182880 h 264160"/>
                <a:gd name="connsiteX3" fmla="*/ 0 w 264160"/>
                <a:gd name="connsiteY3" fmla="*/ 0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160">
                  <a:moveTo>
                    <a:pt x="264160" y="264160"/>
                  </a:moveTo>
                  <a:cubicBezTo>
                    <a:pt x="255693" y="194733"/>
                    <a:pt x="247227" y="125307"/>
                    <a:pt x="218440" y="111760"/>
                  </a:cubicBezTo>
                  <a:cubicBezTo>
                    <a:pt x="189653" y="98213"/>
                    <a:pt x="127847" y="201507"/>
                    <a:pt x="91440" y="182880"/>
                  </a:cubicBezTo>
                  <a:cubicBezTo>
                    <a:pt x="55033" y="164253"/>
                    <a:pt x="27516" y="82126"/>
                    <a:pt x="0" y="0"/>
                  </a:cubicBezTo>
                </a:path>
              </a:pathLst>
            </a:cu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 rot="13290489">
              <a:off x="3995155" y="1393084"/>
              <a:ext cx="177912" cy="333070"/>
            </a:xfrm>
            <a:custGeom>
              <a:avLst/>
              <a:gdLst>
                <a:gd name="connsiteX0" fmla="*/ 264160 w 264160"/>
                <a:gd name="connsiteY0" fmla="*/ 264160 h 264160"/>
                <a:gd name="connsiteX1" fmla="*/ 218440 w 264160"/>
                <a:gd name="connsiteY1" fmla="*/ 111760 h 264160"/>
                <a:gd name="connsiteX2" fmla="*/ 91440 w 264160"/>
                <a:gd name="connsiteY2" fmla="*/ 182880 h 264160"/>
                <a:gd name="connsiteX3" fmla="*/ 0 w 264160"/>
                <a:gd name="connsiteY3" fmla="*/ 0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160">
                  <a:moveTo>
                    <a:pt x="264160" y="264160"/>
                  </a:moveTo>
                  <a:cubicBezTo>
                    <a:pt x="255693" y="194733"/>
                    <a:pt x="247227" y="125307"/>
                    <a:pt x="218440" y="111760"/>
                  </a:cubicBezTo>
                  <a:cubicBezTo>
                    <a:pt x="189653" y="98213"/>
                    <a:pt x="127847" y="201507"/>
                    <a:pt x="91440" y="182880"/>
                  </a:cubicBezTo>
                  <a:cubicBezTo>
                    <a:pt x="55033" y="164253"/>
                    <a:pt x="27516" y="82126"/>
                    <a:pt x="0" y="0"/>
                  </a:cubicBezTo>
                </a:path>
              </a:pathLst>
            </a:cu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421844" y="1266460"/>
              <a:ext cx="39690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Size</a:t>
              </a:r>
              <a:endParaRPr lang="en-US" sz="105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79751" y="1160227"/>
              <a:ext cx="6024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#Rooms</a:t>
              </a:r>
              <a:endParaRPr lang="en-US" sz="105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66413" y="1270177"/>
              <a:ext cx="38472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spc="-55" dirty="0" smtClean="0">
                  <a:solidFill>
                    <a:srgbClr val="35444F"/>
                  </a:solidFill>
                  <a:latin typeface="Trebuchet MS"/>
                </a:rPr>
                <a:t>Age</a:t>
              </a:r>
              <a:endParaRPr lang="en-US" sz="105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88175" y="1160227"/>
              <a:ext cx="67967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spc="-55" dirty="0" smtClean="0">
                  <a:solidFill>
                    <a:srgbClr val="35444F"/>
                  </a:solidFill>
                  <a:latin typeface="Trebuchet MS"/>
                </a:rPr>
                <a:t>#Garages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27411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2366032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In the generic case with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features: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-dimensional hypothesis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We can’t plot/visualize it for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consistency in the notation we add a 0</a:t>
                </a:r>
                <a:r>
                  <a:rPr lang="en-US" sz="1100" spc="-55" baseline="30000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so that: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366032"/>
              </a:xfrm>
              <a:prstGeom prst="rect">
                <a:avLst/>
              </a:prstGeom>
              <a:blipFill>
                <a:blip r:embed="rId2"/>
                <a:stretch>
                  <a:fillRect l="-1236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– Notation With Multiple Variables</a:t>
            </a:r>
            <a:endParaRPr sz="1400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54100" y="784225"/>
                <a:ext cx="263508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784225"/>
                <a:ext cx="2635080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05597" y="2232025"/>
                <a:ext cx="278358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97" y="2232025"/>
                <a:ext cx="2783583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 rot="13290489">
            <a:off x="1689489" y="2500335"/>
            <a:ext cx="158062" cy="219205"/>
          </a:xfrm>
          <a:custGeom>
            <a:avLst/>
            <a:gdLst>
              <a:gd name="connsiteX0" fmla="*/ 264160 w 264160"/>
              <a:gd name="connsiteY0" fmla="*/ 264160 h 264160"/>
              <a:gd name="connsiteX1" fmla="*/ 218440 w 264160"/>
              <a:gd name="connsiteY1" fmla="*/ 111760 h 264160"/>
              <a:gd name="connsiteX2" fmla="*/ 91440 w 264160"/>
              <a:gd name="connsiteY2" fmla="*/ 182880 h 264160"/>
              <a:gd name="connsiteX3" fmla="*/ 0 w 264160"/>
              <a:gd name="connsiteY3" fmla="*/ 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160" h="264160">
                <a:moveTo>
                  <a:pt x="264160" y="264160"/>
                </a:moveTo>
                <a:cubicBezTo>
                  <a:pt x="255693" y="194733"/>
                  <a:pt x="247227" y="125307"/>
                  <a:pt x="218440" y="111760"/>
                </a:cubicBezTo>
                <a:cubicBezTo>
                  <a:pt x="189653" y="98213"/>
                  <a:pt x="127847" y="201507"/>
                  <a:pt x="91440" y="182880"/>
                </a:cubicBezTo>
                <a:cubicBezTo>
                  <a:pt x="55033" y="164253"/>
                  <a:pt x="27516" y="82126"/>
                  <a:pt x="0" y="0"/>
                </a:cubicBezTo>
              </a:path>
            </a:pathLst>
          </a:custGeom>
          <a:noFill/>
          <a:ln w="95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70068" y="2712764"/>
            <a:ext cx="3446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= 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7857836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15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3081613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In the generic case with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features: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Given the two matrix-representations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can be computed using the matrix operation: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3081613"/>
              </a:xfrm>
              <a:prstGeom prst="rect">
                <a:avLst/>
              </a:prstGeom>
              <a:blipFill>
                <a:blip r:embed="rId2"/>
                <a:stretch>
                  <a:fillRect l="-1236" t="-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– </a:t>
            </a:r>
            <a:r>
              <a:rPr lang="en-US" sz="1400" dirty="0" err="1" smtClean="0">
                <a:solidFill>
                  <a:srgbClr val="EF6C00"/>
                </a:solidFill>
                <a:latin typeface="Trebuchet MS"/>
                <a:cs typeface="Trebuchet MS"/>
              </a:rPr>
              <a:t>Vectorized</a:t>
            </a: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 Representation</a:t>
            </a:r>
            <a:endParaRPr sz="1400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51590" y="646685"/>
                <a:ext cx="278358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590" y="646685"/>
                <a:ext cx="2783583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789897" y="1153817"/>
                <a:ext cx="742704" cy="91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897" y="1153817"/>
                <a:ext cx="742704" cy="911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73300" y="2751863"/>
                <a:ext cx="95660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00" y="2751863"/>
                <a:ext cx="956609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50281" y="967756"/>
                <a:ext cx="2488822" cy="1231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pc="-5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spc="-5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81" y="967756"/>
                <a:ext cx="2488822" cy="1231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 rot="8309511" flipH="1" flipV="1">
            <a:off x="900034" y="1774044"/>
            <a:ext cx="503112" cy="727044"/>
          </a:xfrm>
          <a:custGeom>
            <a:avLst/>
            <a:gdLst>
              <a:gd name="connsiteX0" fmla="*/ 264160 w 264160"/>
              <a:gd name="connsiteY0" fmla="*/ 264160 h 264160"/>
              <a:gd name="connsiteX1" fmla="*/ 218440 w 264160"/>
              <a:gd name="connsiteY1" fmla="*/ 111760 h 264160"/>
              <a:gd name="connsiteX2" fmla="*/ 91440 w 264160"/>
              <a:gd name="connsiteY2" fmla="*/ 182880 h 264160"/>
              <a:gd name="connsiteX3" fmla="*/ 0 w 264160"/>
              <a:gd name="connsiteY3" fmla="*/ 0 h 264160"/>
              <a:gd name="connsiteX0" fmla="*/ 264160 w 264160"/>
              <a:gd name="connsiteY0" fmla="*/ 264160 h 264160"/>
              <a:gd name="connsiteX1" fmla="*/ 126834 w 264160"/>
              <a:gd name="connsiteY1" fmla="*/ 247861 h 264160"/>
              <a:gd name="connsiteX2" fmla="*/ 91440 w 264160"/>
              <a:gd name="connsiteY2" fmla="*/ 182880 h 264160"/>
              <a:gd name="connsiteX3" fmla="*/ 0 w 264160"/>
              <a:gd name="connsiteY3" fmla="*/ 0 h 264160"/>
              <a:gd name="connsiteX0" fmla="*/ 266028 w 266028"/>
              <a:gd name="connsiteY0" fmla="*/ 322127 h 322127"/>
              <a:gd name="connsiteX1" fmla="*/ 126834 w 266028"/>
              <a:gd name="connsiteY1" fmla="*/ 247861 h 322127"/>
              <a:gd name="connsiteX2" fmla="*/ 91440 w 266028"/>
              <a:gd name="connsiteY2" fmla="*/ 182880 h 322127"/>
              <a:gd name="connsiteX3" fmla="*/ 0 w 266028"/>
              <a:gd name="connsiteY3" fmla="*/ 0 h 322127"/>
              <a:gd name="connsiteX0" fmla="*/ 266028 w 266028"/>
              <a:gd name="connsiteY0" fmla="*/ 322127 h 339447"/>
              <a:gd name="connsiteX1" fmla="*/ 126834 w 266028"/>
              <a:gd name="connsiteY1" fmla="*/ 247861 h 339447"/>
              <a:gd name="connsiteX2" fmla="*/ 91440 w 266028"/>
              <a:gd name="connsiteY2" fmla="*/ 182880 h 339447"/>
              <a:gd name="connsiteX3" fmla="*/ 0 w 266028"/>
              <a:gd name="connsiteY3" fmla="*/ 0 h 339447"/>
              <a:gd name="connsiteX0" fmla="*/ 269038 w 269038"/>
              <a:gd name="connsiteY0" fmla="*/ 243291 h 273490"/>
              <a:gd name="connsiteX1" fmla="*/ 126834 w 269038"/>
              <a:gd name="connsiteY1" fmla="*/ 247861 h 273490"/>
              <a:gd name="connsiteX2" fmla="*/ 91440 w 269038"/>
              <a:gd name="connsiteY2" fmla="*/ 182880 h 273490"/>
              <a:gd name="connsiteX3" fmla="*/ 0 w 269038"/>
              <a:gd name="connsiteY3" fmla="*/ 0 h 273490"/>
              <a:gd name="connsiteX0" fmla="*/ 269038 w 269038"/>
              <a:gd name="connsiteY0" fmla="*/ 243291 h 276395"/>
              <a:gd name="connsiteX1" fmla="*/ 126834 w 269038"/>
              <a:gd name="connsiteY1" fmla="*/ 247861 h 276395"/>
              <a:gd name="connsiteX2" fmla="*/ 36817 w 269038"/>
              <a:gd name="connsiteY2" fmla="*/ 122161 h 276395"/>
              <a:gd name="connsiteX3" fmla="*/ 0 w 269038"/>
              <a:gd name="connsiteY3" fmla="*/ 0 h 276395"/>
              <a:gd name="connsiteX0" fmla="*/ 269038 w 269038"/>
              <a:gd name="connsiteY0" fmla="*/ 243291 h 283131"/>
              <a:gd name="connsiteX1" fmla="*/ 126834 w 269038"/>
              <a:gd name="connsiteY1" fmla="*/ 247861 h 283131"/>
              <a:gd name="connsiteX2" fmla="*/ 0 w 269038"/>
              <a:gd name="connsiteY2" fmla="*/ 0 h 283131"/>
              <a:gd name="connsiteX0" fmla="*/ 236798 w 236798"/>
              <a:gd name="connsiteY0" fmla="*/ 263775 h 304844"/>
              <a:gd name="connsiteX1" fmla="*/ 94594 w 236798"/>
              <a:gd name="connsiteY1" fmla="*/ 268345 h 304844"/>
              <a:gd name="connsiteX2" fmla="*/ 0 w 236798"/>
              <a:gd name="connsiteY2" fmla="*/ 0 h 3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798" h="304844">
                <a:moveTo>
                  <a:pt x="236798" y="263775"/>
                </a:moveTo>
                <a:cubicBezTo>
                  <a:pt x="167765" y="323143"/>
                  <a:pt x="134060" y="312307"/>
                  <a:pt x="94594" y="268345"/>
                </a:cubicBezTo>
                <a:cubicBezTo>
                  <a:pt x="55128" y="224383"/>
                  <a:pt x="26424" y="51638"/>
                  <a:pt x="0" y="0"/>
                </a:cubicBezTo>
              </a:path>
            </a:pathLst>
          </a:custGeom>
          <a:noFill/>
          <a:ln w="952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3369" y="1502092"/>
            <a:ext cx="7390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spc="-55" dirty="0">
                <a:solidFill>
                  <a:srgbClr val="35444F"/>
                </a:solidFill>
                <a:latin typeface="Trebuchet MS"/>
                <a:cs typeface="Trebuchet MS"/>
              </a:rPr>
              <a:t>Everything in this column = 1</a:t>
            </a:r>
          </a:p>
        </p:txBody>
      </p:sp>
    </p:spTree>
    <p:extLst>
      <p:ext uri="{BB962C8B-B14F-4D97-AF65-F5344CB8AC3E}">
        <p14:creationId xmlns:p14="http://schemas.microsoft.com/office/powerpoint/2010/main" val="359086784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1" grpId="0"/>
      <p:bldP spid="10" grpId="0" animBg="1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2899512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In the </a:t>
                </a:r>
                <a:r>
                  <a:rPr lang="en-US" sz="1100" spc="-55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specific case with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features (in the example):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Given the two matrix-representations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can be computed using the matrix operation: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899512"/>
              </a:xfrm>
              <a:prstGeom prst="rect">
                <a:avLst/>
              </a:prstGeom>
              <a:blipFill>
                <a:blip r:embed="rId2"/>
                <a:stretch>
                  <a:fillRect l="-1236" t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– </a:t>
            </a:r>
            <a:r>
              <a:rPr lang="en-US" sz="1400" dirty="0" err="1" smtClean="0">
                <a:solidFill>
                  <a:srgbClr val="EF6C00"/>
                </a:solidFill>
                <a:latin typeface="Trebuchet MS"/>
                <a:cs typeface="Trebuchet MS"/>
              </a:rPr>
              <a:t>Vectorized</a:t>
            </a: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 Representation</a:t>
            </a:r>
            <a:endParaRPr sz="1400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51590" y="646685"/>
                <a:ext cx="299543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590" y="646685"/>
                <a:ext cx="2995435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111500" y="1153817"/>
                <a:ext cx="749116" cy="921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00" y="1153817"/>
                <a:ext cx="749116" cy="921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273300" y="2687887"/>
                <a:ext cx="95660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00" y="2687887"/>
                <a:ext cx="956609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08380" y="1171521"/>
                <a:ext cx="2008178" cy="956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pc="-5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spc="-5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𝟔𝟎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𝟏𝟓𝟓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𝟒𝟐𝟗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80" y="1171521"/>
                <a:ext cx="2008178" cy="956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14852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b="1" spc="-40" dirty="0">
                <a:solidFill>
                  <a:srgbClr val="22373A"/>
                </a:solidFill>
                <a:latin typeface="Trebuchet MS"/>
                <a:cs typeface="Trebuchet MS"/>
              </a:rPr>
              <a:t>Linear Regression With Multiple Variables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Gradient Descent With Multiple Variables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3797300" y="1909259"/>
            <a:ext cx="1934528" cy="13324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Linear </a:t>
            </a:r>
            <a:r>
              <a:rPr lang="en-US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Regression With Multiple Variables</a:t>
            </a:r>
          </a:p>
          <a:p>
            <a:pPr marL="6413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Gradient Descent With Multiple Variables</a:t>
            </a:r>
            <a:endParaRPr lang="en-US" sz="800" spc="-55" dirty="0">
              <a:solidFill>
                <a:schemeClr val="accent6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Practical Tips On Implementing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Diagnosing the Learning Rate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Feature Scaling</a:t>
            </a: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967731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218393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In the generic case with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features/variables: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Cost function: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Generic gradient descent update equation (as seen before):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183931"/>
              </a:xfrm>
              <a:prstGeom prst="rect">
                <a:avLst/>
              </a:prstGeom>
              <a:blipFill>
                <a:blip r:embed="rId2"/>
                <a:stretch>
                  <a:fillRect l="-1236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329285" y="114129"/>
            <a:ext cx="5296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1400" dirty="0">
                <a:solidFill>
                  <a:srgbClr val="EF6C00"/>
                </a:solidFill>
                <a:latin typeface="Trebuchet MS"/>
                <a:cs typeface="Trebuchet MS"/>
              </a:rPr>
              <a:t>Gradient Descent With Multiple </a:t>
            </a: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Variables</a:t>
            </a:r>
            <a:endParaRPr sz="1400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54100" y="644441"/>
                <a:ext cx="263508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644441"/>
                <a:ext cx="2635080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197992" y="143938"/>
            <a:ext cx="473994" cy="253916"/>
            <a:chOff x="1477411" y="2134837"/>
            <a:chExt cx="473994" cy="253916"/>
          </a:xfrm>
        </p:grpSpPr>
        <p:sp>
          <p:nvSpPr>
            <p:cNvPr id="10" name="Freeform 9"/>
            <p:cNvSpPr/>
            <p:nvPr/>
          </p:nvSpPr>
          <p:spPr>
            <a:xfrm rot="15313966" flipH="1" flipV="1">
              <a:off x="1522745" y="2187705"/>
              <a:ext cx="121396" cy="212063"/>
            </a:xfrm>
            <a:custGeom>
              <a:avLst/>
              <a:gdLst>
                <a:gd name="connsiteX0" fmla="*/ 264160 w 264160"/>
                <a:gd name="connsiteY0" fmla="*/ 264160 h 264160"/>
                <a:gd name="connsiteX1" fmla="*/ 218440 w 264160"/>
                <a:gd name="connsiteY1" fmla="*/ 111760 h 264160"/>
                <a:gd name="connsiteX2" fmla="*/ 91440 w 264160"/>
                <a:gd name="connsiteY2" fmla="*/ 182880 h 264160"/>
                <a:gd name="connsiteX3" fmla="*/ 0 w 264160"/>
                <a:gd name="connsiteY3" fmla="*/ 0 h 264160"/>
                <a:gd name="connsiteX0" fmla="*/ 178313 w 178313"/>
                <a:gd name="connsiteY0" fmla="*/ 376278 h 376278"/>
                <a:gd name="connsiteX1" fmla="*/ 132593 w 178313"/>
                <a:gd name="connsiteY1" fmla="*/ 223878 h 376278"/>
                <a:gd name="connsiteX2" fmla="*/ 5593 w 178313"/>
                <a:gd name="connsiteY2" fmla="*/ 294998 h 376278"/>
                <a:gd name="connsiteX3" fmla="*/ 95966 w 178313"/>
                <a:gd name="connsiteY3" fmla="*/ 0 h 376278"/>
                <a:gd name="connsiteX0" fmla="*/ 178313 w 224214"/>
                <a:gd name="connsiteY0" fmla="*/ 376278 h 376278"/>
                <a:gd name="connsiteX1" fmla="*/ 217713 w 224214"/>
                <a:gd name="connsiteY1" fmla="*/ 183642 h 376278"/>
                <a:gd name="connsiteX2" fmla="*/ 5593 w 224214"/>
                <a:gd name="connsiteY2" fmla="*/ 294998 h 376278"/>
                <a:gd name="connsiteX3" fmla="*/ 95966 w 224214"/>
                <a:gd name="connsiteY3" fmla="*/ 0 h 376278"/>
                <a:gd name="connsiteX0" fmla="*/ 143518 w 187453"/>
                <a:gd name="connsiteY0" fmla="*/ 376278 h 376278"/>
                <a:gd name="connsiteX1" fmla="*/ 182918 w 187453"/>
                <a:gd name="connsiteY1" fmla="*/ 183642 h 376278"/>
                <a:gd name="connsiteX2" fmla="*/ 7040 w 187453"/>
                <a:gd name="connsiteY2" fmla="*/ 217265 h 376278"/>
                <a:gd name="connsiteX3" fmla="*/ 61171 w 187453"/>
                <a:gd name="connsiteY3" fmla="*/ 0 h 376278"/>
                <a:gd name="connsiteX0" fmla="*/ 142868 w 186805"/>
                <a:gd name="connsiteY0" fmla="*/ 351006 h 351006"/>
                <a:gd name="connsiteX1" fmla="*/ 182268 w 186805"/>
                <a:gd name="connsiteY1" fmla="*/ 158370 h 351006"/>
                <a:gd name="connsiteX2" fmla="*/ 6390 w 186805"/>
                <a:gd name="connsiteY2" fmla="*/ 191993 h 351006"/>
                <a:gd name="connsiteX3" fmla="*/ 74754 w 186805"/>
                <a:gd name="connsiteY3" fmla="*/ 0 h 351006"/>
                <a:gd name="connsiteX0" fmla="*/ 203486 w 203486"/>
                <a:gd name="connsiteY0" fmla="*/ 351006 h 351006"/>
                <a:gd name="connsiteX1" fmla="*/ 2822 w 203486"/>
                <a:gd name="connsiteY1" fmla="*/ 283675 h 351006"/>
                <a:gd name="connsiteX2" fmla="*/ 67008 w 203486"/>
                <a:gd name="connsiteY2" fmla="*/ 191993 h 351006"/>
                <a:gd name="connsiteX3" fmla="*/ 135372 w 203486"/>
                <a:gd name="connsiteY3" fmla="*/ 0 h 351006"/>
                <a:gd name="connsiteX0" fmla="*/ 203486 w 203486"/>
                <a:gd name="connsiteY0" fmla="*/ 351006 h 351006"/>
                <a:gd name="connsiteX1" fmla="*/ 2822 w 203486"/>
                <a:gd name="connsiteY1" fmla="*/ 283675 h 351006"/>
                <a:gd name="connsiteX2" fmla="*/ 67008 w 203486"/>
                <a:gd name="connsiteY2" fmla="*/ 191993 h 351006"/>
                <a:gd name="connsiteX3" fmla="*/ 135372 w 203486"/>
                <a:gd name="connsiteY3" fmla="*/ 0 h 351006"/>
                <a:gd name="connsiteX0" fmla="*/ 204078 w 204078"/>
                <a:gd name="connsiteY0" fmla="*/ 351006 h 351006"/>
                <a:gd name="connsiteX1" fmla="*/ 3414 w 204078"/>
                <a:gd name="connsiteY1" fmla="*/ 283675 h 351006"/>
                <a:gd name="connsiteX2" fmla="*/ 57914 w 204078"/>
                <a:gd name="connsiteY2" fmla="*/ 128426 h 351006"/>
                <a:gd name="connsiteX3" fmla="*/ 135964 w 204078"/>
                <a:gd name="connsiteY3" fmla="*/ 0 h 351006"/>
                <a:gd name="connsiteX0" fmla="*/ 201442 w 201442"/>
                <a:gd name="connsiteY0" fmla="*/ 351006 h 351006"/>
                <a:gd name="connsiteX1" fmla="*/ 778 w 201442"/>
                <a:gd name="connsiteY1" fmla="*/ 283675 h 351006"/>
                <a:gd name="connsiteX2" fmla="*/ 133328 w 201442"/>
                <a:gd name="connsiteY2" fmla="*/ 0 h 351006"/>
                <a:gd name="connsiteX0" fmla="*/ 202883 w 202883"/>
                <a:gd name="connsiteY0" fmla="*/ 255553 h 255553"/>
                <a:gd name="connsiteX1" fmla="*/ 2219 w 202883"/>
                <a:gd name="connsiteY1" fmla="*/ 188222 h 255553"/>
                <a:gd name="connsiteX2" fmla="*/ 99873 w 202883"/>
                <a:gd name="connsiteY2" fmla="*/ 0 h 255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883" h="255553">
                  <a:moveTo>
                    <a:pt x="202883" y="255553"/>
                  </a:moveTo>
                  <a:cubicBezTo>
                    <a:pt x="73181" y="229557"/>
                    <a:pt x="19387" y="230814"/>
                    <a:pt x="2219" y="188222"/>
                  </a:cubicBezTo>
                  <a:cubicBezTo>
                    <a:pt x="-14949" y="145630"/>
                    <a:pt x="72259" y="59099"/>
                    <a:pt x="99873" y="0"/>
                  </a:cubicBezTo>
                </a:path>
              </a:pathLst>
            </a:cu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06759" y="2134837"/>
              <a:ext cx="34464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= 1</a:t>
              </a:r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876045" y="1215922"/>
                <a:ext cx="742704" cy="91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45" y="1215922"/>
                <a:ext cx="742704" cy="911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61818" y="629950"/>
                <a:ext cx="1057021" cy="276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/>
                      </m:sSup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18" y="629950"/>
                <a:ext cx="1057021" cy="276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3190" y="1265078"/>
                <a:ext cx="2882900" cy="5536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11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1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90" y="1265078"/>
                <a:ext cx="2882900" cy="553613"/>
              </a:xfrm>
              <a:prstGeom prst="rect">
                <a:avLst/>
              </a:prstGeom>
              <a:blipFill>
                <a:blip r:embed="rId7"/>
                <a:stretch>
                  <a:fillRect t="-95556" b="-14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51042" y="1265078"/>
                <a:ext cx="2882900" cy="5536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1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42" y="1265078"/>
                <a:ext cx="2882900" cy="553613"/>
              </a:xfrm>
              <a:prstGeom prst="rect">
                <a:avLst/>
              </a:prstGeom>
              <a:blipFill>
                <a:blip r:embed="rId8"/>
                <a:stretch>
                  <a:fillRect t="-95556" b="-14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653759" y="2125491"/>
                <a:ext cx="2514600" cy="9987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 lIns="72000" tIns="0" rIns="0" bIns="36000">
                <a:spAutoFit/>
              </a:bodyPr>
              <a:lstStyle/>
              <a:p>
                <a:pPr marL="12700">
                  <a:lnSpc>
                    <a:spcPct val="150000"/>
                  </a:lnSpc>
                  <a:spcBef>
                    <a:spcPts val="90"/>
                  </a:spcBef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Repeat until </a:t>
                </a:r>
                <a:r>
                  <a:rPr lang="en-US" sz="12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convergence:</a:t>
                </a:r>
                <a:endParaRPr lang="en-US" sz="1200" spc="-55" dirty="0">
                  <a:solidFill>
                    <a:srgbClr val="35444F"/>
                  </a:solidFill>
                  <a:latin typeface="Lucida Sans" panose="020B0602030504020204" pitchFamily="34" charset="0"/>
                  <a:cs typeface="Trebuchet MS"/>
                </a:endParaRPr>
              </a:p>
              <a:p>
                <a:pPr marL="12700">
                  <a:lnSpc>
                    <a:spcPct val="150000"/>
                  </a:lnSpc>
                  <a:spcBef>
                    <a:spcPts val="90"/>
                  </a:spcBef>
                  <a:tabLst>
                    <a:tab pos="266700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Update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 simultaneously</a:t>
                </a:r>
                <a:r>
                  <a:rPr lang="en-US" sz="1200" spc="-55" dirty="0" smtClean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:</a:t>
                </a:r>
              </a:p>
              <a:p>
                <a:pPr>
                  <a:tabLst>
                    <a:tab pos="266700" algn="l"/>
                  </a:tabLst>
                </a:pPr>
                <a:endParaRPr lang="en-US" sz="1200" spc="-55" dirty="0">
                  <a:solidFill>
                    <a:srgbClr val="35444F"/>
                  </a:solidFill>
                  <a:latin typeface="Lucida Sans" panose="020B0602030504020204" pitchFamily="34" charset="0"/>
                  <a:cs typeface="Trebuchet MS"/>
                </a:endParaRPr>
              </a:p>
              <a:p>
                <a:pPr>
                  <a:tabLst>
                    <a:tab pos="358775" algn="l"/>
                  </a:tabLst>
                </a:pPr>
                <a:r>
                  <a:rPr lang="en-US" sz="1200" spc="-55" dirty="0">
                    <a:solidFill>
                      <a:srgbClr val="35444F"/>
                    </a:solidFill>
                    <a:latin typeface="Lucida Sans" panose="020B0602030504020204" pitchFamily="34" charset="0"/>
                    <a:cs typeface="Trebuchet MS"/>
                  </a:rPr>
                  <a:t>	</a:t>
                </a:r>
                <a:endParaRPr lang="en-US" sz="1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59" y="2125491"/>
                <a:ext cx="2514600" cy="9987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50622" y="2641332"/>
                <a:ext cx="2882900" cy="4981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622" y="2641332"/>
                <a:ext cx="2882900" cy="4981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89093" y="2642560"/>
                <a:ext cx="2882900" cy="4981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093" y="2642560"/>
                <a:ext cx="2882900" cy="4981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689180" y="298426"/>
                <a:ext cx="2029786" cy="973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pc="-5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spc="-5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180" y="298426"/>
                <a:ext cx="2029786" cy="9732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83422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17" grpId="0"/>
      <p:bldP spid="18" grpId="0"/>
      <p:bldP spid="19" grpId="0"/>
      <p:bldP spid="3" grpId="0"/>
      <p:bldP spid="21" grpId="0"/>
      <p:bldP spid="2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Gradient Descent With Multiple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384036"/>
                <a:ext cx="5346531" cy="59939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0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any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  <a:endParaRPr lang="en-US" sz="1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sz="1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0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384036"/>
                <a:ext cx="5346531" cy="599395"/>
              </a:xfrm>
              <a:prstGeom prst="rect">
                <a:avLst/>
              </a:prstGeom>
              <a:blipFill>
                <a:blip r:embed="rId2"/>
                <a:stretch>
                  <a:fillRect l="-1140" t="-57143" b="-129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2882900" y="1142433"/>
            <a:ext cx="0" cy="20039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15648" y="1386708"/>
            <a:ext cx="2595093" cy="1356782"/>
            <a:chOff x="2947670" y="1393825"/>
            <a:chExt cx="2595093" cy="1182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2947670" y="1393825"/>
                  <a:ext cx="2595093" cy="118272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12700">
                    <a:lnSpc>
                      <a:spcPct val="150000"/>
                    </a:lnSpc>
                  </a:pPr>
                  <a:r>
                    <a:rPr lang="en-US" sz="1200" spc="-55" dirty="0" smtClean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Repeat until convergence:</a:t>
                  </a:r>
                </a:p>
                <a:p>
                  <a:pPr marL="12700">
                    <a:lnSpc>
                      <a:spcPct val="150000"/>
                    </a:lnSpc>
                    <a:spcBef>
                      <a:spcPts val="90"/>
                    </a:spcBef>
                    <a:tabLst>
                      <a:tab pos="179388" algn="l"/>
                    </a:tabLst>
                  </a:pPr>
                  <a:r>
                    <a:rPr lang="en-US" sz="1200" spc="-55" dirty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	Update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US" sz="1200" spc="-55" dirty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1200" spc="-55" dirty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 simultaneously:</a:t>
                  </a:r>
                </a:p>
                <a:p>
                  <a:pPr marL="12700">
                    <a:spcBef>
                      <a:spcPts val="90"/>
                    </a:spcBef>
                    <a:tabLst>
                      <a:tab pos="179388" algn="l"/>
                    </a:tabLst>
                  </a:pPr>
                  <a:r>
                    <a:rPr lang="en-US" sz="1200" spc="-55" dirty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en-US" sz="12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  <a:p>
                  <a:pPr marL="12700">
                    <a:spcBef>
                      <a:spcPts val="90"/>
                    </a:spcBef>
                    <a:tabLst>
                      <a:tab pos="179388" algn="l"/>
                    </a:tabLst>
                  </a:pPr>
                  <a:endParaRPr lang="en-US" sz="12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  <a:p>
                  <a:pPr>
                    <a:spcBef>
                      <a:spcPts val="90"/>
                    </a:spcBef>
                    <a:tabLst>
                      <a:tab pos="179388" algn="l"/>
                    </a:tabLst>
                  </a:pPr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en-US" sz="1050" b="1" dirty="0" smtClean="0">
                    <a:latin typeface="Trebuchet MS"/>
                    <a:ea typeface="Cambria Math" panose="02040503050406030204" pitchFamily="18" charset="0"/>
                  </a:endParaRPr>
                </a:p>
                <a:p>
                  <a:pPr>
                    <a:spcBef>
                      <a:spcPts val="90"/>
                    </a:spcBef>
                    <a:tabLst>
                      <a:tab pos="179388" algn="l"/>
                    </a:tabLst>
                  </a:pPr>
                  <a:endParaRPr lang="en-US" sz="12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670" y="1393825"/>
                  <a:ext cx="2595093" cy="1182725"/>
                </a:xfrm>
                <a:prstGeom prst="rect">
                  <a:avLst/>
                </a:prstGeom>
                <a:blipFill>
                  <a:blip r:embed="rId3"/>
                  <a:stretch>
                    <a:fillRect l="-280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3964362" y="1834309"/>
                  <a:ext cx="1279838" cy="329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m:rPr>
                                <m:brk m:alnAt="23"/>
                              </m:rPr>
                              <a:rPr lang="en-US" sz="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362" y="1834309"/>
                  <a:ext cx="1279838" cy="329163"/>
                </a:xfrm>
                <a:prstGeom prst="rect">
                  <a:avLst/>
                </a:prstGeom>
                <a:blipFill>
                  <a:blip r:embed="rId4"/>
                  <a:stretch>
                    <a:fillRect l="-24762" t="-127419" b="-191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3951751" y="2165386"/>
                  <a:ext cx="1537922" cy="329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9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751" y="2165386"/>
                  <a:ext cx="1537922" cy="329163"/>
                </a:xfrm>
                <a:prstGeom prst="rect">
                  <a:avLst/>
                </a:prstGeom>
                <a:blipFill>
                  <a:blip r:embed="rId5"/>
                  <a:stretch>
                    <a:fillRect l="-20635" t="-129032" r="-1190" b="-1903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2127" y="1084505"/>
                <a:ext cx="259103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0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Previously with only </a:t>
                </a:r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one variable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ZA" sz="10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  <a:endParaRPr lang="en-US" sz="10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7" y="1084505"/>
                <a:ext cx="2591030" cy="246221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971853" y="1084505"/>
                <a:ext cx="219072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With variables </a:t>
                </a:r>
                <a14:m>
                  <m:oMath xmlns:m="http://schemas.openxmlformats.org/officeDocument/2006/math">
                    <m:r>
                      <a:rPr lang="en-US" sz="10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0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&gt;1: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ZA" sz="1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ZA" sz="1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ZA" sz="1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10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53" y="1084505"/>
                <a:ext cx="2190728" cy="246221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3008150" y="1386708"/>
            <a:ext cx="2595093" cy="1821011"/>
            <a:chOff x="2947670" y="1393826"/>
            <a:chExt cx="2595093" cy="15874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2947670" y="1393826"/>
                  <a:ext cx="2595093" cy="15874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Repeat until convergence:</a:t>
                  </a:r>
                </a:p>
                <a:p>
                  <a:pPr>
                    <a:lnSpc>
                      <a:spcPct val="150000"/>
                    </a:lnSpc>
                    <a:tabLst>
                      <a:tab pos="179388" algn="l"/>
                    </a:tabLst>
                  </a:pPr>
                  <a:r>
                    <a:rPr lang="en-US" sz="1200" spc="-55" dirty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	Update </a:t>
                  </a:r>
                  <a:r>
                    <a:rPr lang="en-US" sz="1200" spc="-55" dirty="0" smtClean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all </a:t>
                  </a:r>
                  <a14:m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en-US" sz="1200" spc="-55" dirty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 simultaneously:</a:t>
                  </a:r>
                </a:p>
                <a:p>
                  <a:pPr marL="12700">
                    <a:spcBef>
                      <a:spcPts val="90"/>
                    </a:spcBef>
                    <a:tabLst>
                      <a:tab pos="179388" algn="l"/>
                    </a:tabLst>
                  </a:pPr>
                  <a:r>
                    <a:rPr lang="en-US" sz="1200" spc="-55" dirty="0">
                      <a:solidFill>
                        <a:srgbClr val="35444F"/>
                      </a:solidFill>
                      <a:latin typeface="Lucida Sans" panose="020B0602030504020204" pitchFamily="34" charset="0"/>
                      <a:cs typeface="Trebuchet MS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en-US" sz="12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  <a:p>
                  <a:pPr marL="12700">
                    <a:spcBef>
                      <a:spcPts val="90"/>
                    </a:spcBef>
                    <a:tabLst>
                      <a:tab pos="179388" algn="l"/>
                    </a:tabLst>
                  </a:pPr>
                  <a:endParaRPr lang="en-US" sz="12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  <a:p>
                  <a:pPr>
                    <a:spcBef>
                      <a:spcPts val="90"/>
                    </a:spcBef>
                    <a:tabLst>
                      <a:tab pos="179388" algn="l"/>
                    </a:tabLst>
                  </a:pPr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en-US" sz="1050" b="1" dirty="0" smtClean="0">
                    <a:latin typeface="Trebuchet MS"/>
                    <a:ea typeface="Cambria Math" panose="02040503050406030204" pitchFamily="18" charset="0"/>
                  </a:endParaRPr>
                </a:p>
                <a:p>
                  <a:pPr>
                    <a:spcBef>
                      <a:spcPts val="90"/>
                    </a:spcBef>
                    <a:tabLst>
                      <a:tab pos="179388" algn="l"/>
                    </a:tabLst>
                  </a:pPr>
                  <a:endParaRPr lang="en-ZA" sz="1200" dirty="0" smtClean="0"/>
                </a:p>
                <a:p>
                  <a:pPr>
                    <a:spcBef>
                      <a:spcPts val="90"/>
                    </a:spcBef>
                    <a:tabLst>
                      <a:tab pos="179388" algn="l"/>
                    </a:tabLst>
                  </a:pPr>
                  <a:r>
                    <a:rPr lang="en-ZA" sz="1200" dirty="0" smtClean="0"/>
                    <a:t>	</a:t>
                  </a:r>
                </a:p>
                <a:p>
                  <a:pPr lvl="0">
                    <a:spcBef>
                      <a:spcPts val="90"/>
                    </a:spcBef>
                    <a:tabLst>
                      <a:tab pos="179388" algn="l"/>
                    </a:tabLst>
                  </a:pPr>
                  <a:r>
                    <a:rPr lang="en-US" sz="1050" b="1" dirty="0" smtClean="0">
                      <a:solidFill>
                        <a:prstClr val="black"/>
                      </a:solidFill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ZA" sz="105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ZA" sz="105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 </m:t>
                      </m:r>
                      <m:r>
                        <a:rPr lang="en-US" sz="10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a14:m>
                  <a:endParaRPr lang="en-US" sz="1050" b="1" dirty="0">
                    <a:solidFill>
                      <a:prstClr val="black"/>
                    </a:solidFill>
                    <a:latin typeface="Trebuchet MS"/>
                    <a:ea typeface="Cambria Math" panose="02040503050406030204" pitchFamily="18" charset="0"/>
                  </a:endParaRPr>
                </a:p>
                <a:p>
                  <a:pPr>
                    <a:spcBef>
                      <a:spcPts val="90"/>
                    </a:spcBef>
                    <a:tabLst>
                      <a:tab pos="179388" algn="l"/>
                    </a:tabLst>
                  </a:pPr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670" y="1393826"/>
                  <a:ext cx="2595093" cy="1587401"/>
                </a:xfrm>
                <a:prstGeom prst="rect">
                  <a:avLst/>
                </a:prstGeom>
                <a:blipFill>
                  <a:blip r:embed="rId8"/>
                  <a:stretch>
                    <a:fillRect l="-3271" t="-265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964362" y="1725178"/>
                  <a:ext cx="1537922" cy="329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m:rPr>
                                <m:brk m:alnAt="23"/>
                              </m:rPr>
                              <a:rPr lang="en-US" sz="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9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ZA" sz="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ZA" sz="9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ZA" sz="9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ZA" sz="9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ZA" sz="9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ZA" sz="9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362" y="1725178"/>
                  <a:ext cx="1537922" cy="329163"/>
                </a:xfrm>
                <a:prstGeom prst="rect">
                  <a:avLst/>
                </a:prstGeom>
                <a:blipFill>
                  <a:blip r:embed="rId9"/>
                  <a:stretch>
                    <a:fillRect l="-20553" t="-129032" r="-791" b="-1903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951751" y="2079335"/>
                  <a:ext cx="1563120" cy="329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9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9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ZA" sz="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9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ZA" sz="9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ZA" sz="9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ZA" sz="9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ZA" sz="9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ZA" sz="9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9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751" y="2079335"/>
                  <a:ext cx="1563120" cy="329163"/>
                </a:xfrm>
                <a:prstGeom prst="rect">
                  <a:avLst/>
                </a:prstGeom>
                <a:blipFill>
                  <a:blip r:embed="rId10"/>
                  <a:stretch>
                    <a:fillRect l="-20233" t="-127419" r="-1167" b="-1919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013963" y="2715159"/>
                <a:ext cx="1563120" cy="37760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900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d>
                            <m:d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ZA" sz="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9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ZA" sz="9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ZA" sz="9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9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ZA" sz="9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9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63" y="2715159"/>
                <a:ext cx="1563120" cy="377604"/>
              </a:xfrm>
              <a:prstGeom prst="rect">
                <a:avLst/>
              </a:prstGeom>
              <a:blipFill>
                <a:blip r:embed="rId11"/>
                <a:stretch>
                  <a:fillRect l="-20233" t="-127419" r="-1167" b="-19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76055" y="240380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7213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4475" y="528779"/>
            <a:ext cx="3915675" cy="2452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329285" y="114129"/>
            <a:ext cx="3391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- Introduction</a:t>
            </a:r>
            <a:endParaRPr sz="1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3005752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203369" y="417921"/>
            <a:ext cx="5422731" cy="2730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Given: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The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updates to all theta can be made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simultaneously using: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329285" y="114129"/>
            <a:ext cx="5307367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EF6C00"/>
                </a:solidFill>
                <a:latin typeface="Trebuchet MS"/>
                <a:cs typeface="Trebuchet MS"/>
              </a:rPr>
              <a:t>Gradient Descent With Multiple </a:t>
            </a:r>
            <a:r>
              <a:rPr lang="en-US" sz="1200" dirty="0" smtClean="0">
                <a:solidFill>
                  <a:srgbClr val="EF6C00"/>
                </a:solidFill>
                <a:latin typeface="Trebuchet MS"/>
                <a:cs typeface="Trebuchet MS"/>
              </a:rPr>
              <a:t>Variables – </a:t>
            </a:r>
            <a:r>
              <a:rPr lang="en-US" sz="1200" dirty="0" err="1">
                <a:solidFill>
                  <a:srgbClr val="EF6C00"/>
                </a:solidFill>
                <a:latin typeface="Trebuchet MS"/>
                <a:cs typeface="Trebuchet MS"/>
              </a:rPr>
              <a:t>Vectorized</a:t>
            </a:r>
            <a:r>
              <a:rPr lang="en-US" sz="1200" dirty="0">
                <a:solidFill>
                  <a:srgbClr val="EF6C00"/>
                </a:solidFill>
                <a:latin typeface="Trebuchet MS"/>
                <a:cs typeface="Trebuchet MS"/>
              </a:rPr>
              <a:t> Representation</a:t>
            </a:r>
            <a:endParaRPr sz="1200" dirty="0">
              <a:solidFill>
                <a:srgbClr val="EF6C00"/>
              </a:solidFill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329204" y="1863151"/>
                <a:ext cx="95660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204" y="1863151"/>
                <a:ext cx="956609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01601" y="726944"/>
                <a:ext cx="742704" cy="91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601" y="726944"/>
                <a:ext cx="742704" cy="911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18687" y="590193"/>
                <a:ext cx="2488822" cy="1231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pc="-5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spc="-5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87" y="590193"/>
                <a:ext cx="2488822" cy="1231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84340" y="689888"/>
                <a:ext cx="858120" cy="100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340" y="689888"/>
                <a:ext cx="858120" cy="1000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60915" y="2544087"/>
                <a:ext cx="1907637" cy="411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915" y="2544087"/>
                <a:ext cx="1907637" cy="411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97429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422731" cy="273023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As by the way: given: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cost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can be computed as: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422731" cy="2730235"/>
              </a:xfrm>
              <a:prstGeom prst="rect">
                <a:avLst/>
              </a:prstGeom>
              <a:blipFill>
                <a:blip r:embed="rId2"/>
                <a:stretch>
                  <a:fillRect l="-1236" t="-1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>
                <a:solidFill>
                  <a:schemeClr val="bg1">
                    <a:lumMod val="65000"/>
                  </a:schemeClr>
                </a:solidFill>
              </a:rPr>
              <a:t>Multivariate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329285" y="114129"/>
            <a:ext cx="5307367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EF6C00"/>
                </a:solidFill>
                <a:latin typeface="Trebuchet MS"/>
                <a:cs typeface="Trebuchet MS"/>
              </a:rPr>
              <a:t>Gradient Descent With Multiple </a:t>
            </a:r>
            <a:r>
              <a:rPr lang="en-US" sz="1200" dirty="0" smtClean="0">
                <a:solidFill>
                  <a:srgbClr val="EF6C00"/>
                </a:solidFill>
                <a:latin typeface="Trebuchet MS"/>
                <a:cs typeface="Trebuchet MS"/>
              </a:rPr>
              <a:t>Variables – </a:t>
            </a:r>
            <a:r>
              <a:rPr lang="en-US" sz="1200" dirty="0" err="1">
                <a:solidFill>
                  <a:srgbClr val="EF6C00"/>
                </a:solidFill>
                <a:latin typeface="Trebuchet MS"/>
                <a:cs typeface="Trebuchet MS"/>
              </a:rPr>
              <a:t>Vectorized</a:t>
            </a:r>
            <a:r>
              <a:rPr lang="en-US" sz="1200" dirty="0">
                <a:solidFill>
                  <a:srgbClr val="EF6C00"/>
                </a:solidFill>
                <a:latin typeface="Trebuchet MS"/>
                <a:cs typeface="Trebuchet MS"/>
              </a:rPr>
              <a:t> Representation</a:t>
            </a:r>
            <a:endParaRPr sz="1200" dirty="0">
              <a:solidFill>
                <a:srgbClr val="EF6C00"/>
              </a:solidFill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329204" y="1863151"/>
                <a:ext cx="95660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204" y="1863151"/>
                <a:ext cx="956609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01601" y="726944"/>
                <a:ext cx="742704" cy="91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11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601" y="726944"/>
                <a:ext cx="742704" cy="911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18687" y="590193"/>
                <a:ext cx="2488822" cy="1231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pc="-5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spc="-5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sz="1200" b="1" i="1" spc="-55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1" i="1" spc="-55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1" spc="-55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pc="-55">
                                            <a:latin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87" y="590193"/>
                <a:ext cx="2488822" cy="1231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84340" y="689888"/>
                <a:ext cx="858120" cy="100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sz="11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340" y="689888"/>
                <a:ext cx="858120" cy="1000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60915" y="2544087"/>
                <a:ext cx="2254463" cy="439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915" y="2544087"/>
                <a:ext cx="2254463" cy="439223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51077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ZA" sz="1400" b="1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Practical Tips</a:t>
            </a:r>
            <a:endParaRPr lang="en-US" sz="1400" b="1" spc="-40" dirty="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>
                <a:solidFill>
                  <a:srgbClr val="22373A"/>
                </a:solidFill>
                <a:latin typeface="Trebuchet MS"/>
                <a:cs typeface="Trebuchet MS"/>
              </a:rPr>
              <a:t>Diagnosing the Learning Rate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3797300" y="1909259"/>
            <a:ext cx="1934528" cy="13324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Linear Regression With Multiple Variables</a:t>
            </a:r>
          </a:p>
          <a:p>
            <a:pPr marL="6413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Gradient Descent With Multiple Variables</a:t>
            </a: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Practical Tips On Implementing Linear Regression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Diagnosing the Learning Rate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Feature Scaling</a:t>
            </a: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2674743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Diagnosing the Learning Rate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346531" cy="303801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Learning rate is specific to each problem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Too small: slow convergence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Too large: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Slow convergence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Divergence (no convergence)</a:t>
                </a: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Helpful tip: Proven that if the learning rate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small enough, the cost </a:t>
                </a:r>
                <a14:m>
                  <m:oMath xmlns:m="http://schemas.openxmlformats.org/officeDocument/2006/math">
                    <m:r>
                      <a:rPr lang="en-ZA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will reduce in every iteration of gradient descent</a:t>
                </a:r>
              </a:p>
              <a:p>
                <a:pPr marL="184150" indent="-171450"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Possible strategy: keep track of the cost at each update</a:t>
                </a:r>
              </a:p>
              <a:p>
                <a:pPr marL="641350" lvl="1" indent="-171450"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Plot a graph of the cost at each update</a:t>
                </a:r>
              </a:p>
              <a:p>
                <a:pPr marL="641350" lvl="1" indent="-171450"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Use the plot to determine if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is:</a:t>
                </a:r>
              </a:p>
              <a:p>
                <a:pPr marL="1098550" lvl="2" indent="-171450"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Too small</a:t>
                </a:r>
              </a:p>
              <a:p>
                <a:pPr marL="1098550" lvl="2" indent="-171450"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Too large</a:t>
                </a:r>
              </a:p>
              <a:p>
                <a:pPr marL="641350" lvl="1" indent="-171450"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Use a series of plots to pick the best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lnSpc>
                    <a:spcPct val="150000"/>
                  </a:lnSpc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346531" cy="3038011"/>
              </a:xfrm>
              <a:prstGeom prst="rect">
                <a:avLst/>
              </a:prstGeom>
              <a:blipFill>
                <a:blip r:embed="rId2"/>
                <a:stretch>
                  <a:fillRect l="-1254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1488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Diagnosing the Learning Rate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49490" y="1012825"/>
            <a:ext cx="1729126" cy="1496199"/>
            <a:chOff x="3621092" y="1994903"/>
            <a:chExt cx="1729126" cy="124364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4155510" y="1994903"/>
              <a:ext cx="0" cy="916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155510" y="2901057"/>
              <a:ext cx="1194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277734" y="3008303"/>
              <a:ext cx="950260" cy="230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Update Step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3621092" y="2111646"/>
                  <a:ext cx="501548" cy="383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Cost</a:t>
                  </a:r>
                  <a:endParaRPr lang="en-US" sz="12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ZA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ZA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ZA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1092" y="2111646"/>
                  <a:ext cx="501548" cy="383736"/>
                </a:xfrm>
                <a:prstGeom prst="rect">
                  <a:avLst/>
                </a:prstGeom>
                <a:blipFill>
                  <a:blip r:embed="rId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Arc 2"/>
          <p:cNvSpPr/>
          <p:nvPr/>
        </p:nvSpPr>
        <p:spPr>
          <a:xfrm rot="10800000">
            <a:off x="698977" y="-201590"/>
            <a:ext cx="2392380" cy="2177732"/>
          </a:xfrm>
          <a:prstGeom prst="arc">
            <a:avLst>
              <a:gd name="adj1" fmla="val 16200000"/>
              <a:gd name="adj2" fmla="val 19848859"/>
            </a:avLst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66580" y="435160"/>
                <a:ext cx="12920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just right: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80" y="435160"/>
                <a:ext cx="1292020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63795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Diagnosing the Learning Rate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49490" y="1012825"/>
            <a:ext cx="1729126" cy="1496199"/>
            <a:chOff x="3621092" y="1994903"/>
            <a:chExt cx="1729126" cy="124364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4155510" y="1994903"/>
              <a:ext cx="0" cy="916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155510" y="2901057"/>
              <a:ext cx="1194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277734" y="3008303"/>
              <a:ext cx="950260" cy="230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Update Step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3621092" y="2111646"/>
                  <a:ext cx="501548" cy="383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Cost</a:t>
                  </a:r>
                  <a:endParaRPr lang="en-US" sz="12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ZA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ZA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ZA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1092" y="2111646"/>
                  <a:ext cx="501548" cy="383736"/>
                </a:xfrm>
                <a:prstGeom prst="rect">
                  <a:avLst/>
                </a:prstGeom>
                <a:blipFill>
                  <a:blip r:embed="rId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Arc 2"/>
          <p:cNvSpPr/>
          <p:nvPr/>
        </p:nvSpPr>
        <p:spPr>
          <a:xfrm rot="10800000">
            <a:off x="-665595" y="-1224685"/>
            <a:ext cx="4952998" cy="2868317"/>
          </a:xfrm>
          <a:prstGeom prst="arc">
            <a:avLst>
              <a:gd name="adj1" fmla="val 16129444"/>
              <a:gd name="adj2" fmla="val 18299889"/>
            </a:avLst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66580" y="435160"/>
                <a:ext cx="129747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too small: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80" y="435160"/>
                <a:ext cx="1297471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18699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Diagnosing the Learning Rate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49490" y="1012825"/>
            <a:ext cx="1729126" cy="1496199"/>
            <a:chOff x="3621092" y="1994903"/>
            <a:chExt cx="1729126" cy="124364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4155510" y="1994903"/>
              <a:ext cx="0" cy="916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155510" y="2901057"/>
              <a:ext cx="11947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277734" y="3008303"/>
              <a:ext cx="950260" cy="230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Update Step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3621092" y="2111646"/>
                  <a:ext cx="501548" cy="3837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Cost</a:t>
                  </a:r>
                  <a:endParaRPr lang="en-US" sz="12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ZA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ZA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ZA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1092" y="2111646"/>
                  <a:ext cx="501548" cy="383736"/>
                </a:xfrm>
                <a:prstGeom prst="rect">
                  <a:avLst/>
                </a:prstGeom>
                <a:blipFill>
                  <a:blip r:embed="rId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Arc 2"/>
          <p:cNvSpPr/>
          <p:nvPr/>
        </p:nvSpPr>
        <p:spPr>
          <a:xfrm rot="9599391">
            <a:off x="-112231" y="-170006"/>
            <a:ext cx="2481695" cy="1856510"/>
          </a:xfrm>
          <a:prstGeom prst="arc">
            <a:avLst>
              <a:gd name="adj1" fmla="val 13453590"/>
              <a:gd name="adj2" fmla="val 18299889"/>
            </a:avLst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66580" y="435160"/>
                <a:ext cx="136351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too large :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80" y="435160"/>
                <a:ext cx="1363515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21767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Diagnosing the Learning Rate - Strategy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66580" y="435160"/>
                <a:ext cx="5130920" cy="990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Try a range of values for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on an increasing scale e.g. </a:t>
                </a:r>
              </a:p>
              <a:p>
                <a:pPr marL="469900" lvl="1">
                  <a:spcBef>
                    <a:spcPts val="90"/>
                  </a:spcBef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0.001     0.003      0.01      0.03       0.1       0.3         1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Plot the curve of </a:t>
                </a:r>
                <a14:m>
                  <m:oMath xmlns:m="http://schemas.openxmlformats.org/officeDocument/2006/math"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over the data for a number of iterations for every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Pick the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value that converges the fastest</a:t>
                </a: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80" y="435160"/>
                <a:ext cx="5130920" cy="990015"/>
              </a:xfrm>
              <a:prstGeom prst="rect">
                <a:avLst/>
              </a:prstGeom>
              <a:blipFill>
                <a:blip r:embed="rId2"/>
                <a:stretch>
                  <a:fillRect t="-613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69797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ZA" sz="1400" b="1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Practical Tips</a:t>
            </a:r>
            <a:endParaRPr lang="en-US" sz="1400" b="1" spc="-40" dirty="0">
              <a:solidFill>
                <a:srgbClr val="22373A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4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Feature Scaling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/>
          <p:nvPr/>
        </p:nvSpPr>
        <p:spPr>
          <a:xfrm>
            <a:off x="3797300" y="1909259"/>
            <a:ext cx="1934528" cy="13324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Linear Regression With Multiple Variables</a:t>
            </a:r>
          </a:p>
          <a:p>
            <a:pPr marL="6413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Model Representation</a:t>
            </a:r>
          </a:p>
          <a:p>
            <a:pPr marL="6413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Gradient Descent With Multiple Variables</a:t>
            </a: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Practical Tips On Implementing Linear Regression</a:t>
            </a:r>
          </a:p>
          <a:p>
            <a:pPr marL="641350" lvl="2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Diagnosing the Learning Rate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Feature Scaling</a:t>
            </a:r>
            <a:endParaRPr lang="en-US" sz="800" spc="-55" dirty="0">
              <a:solidFill>
                <a:schemeClr val="accent6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823702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Feature Scaling – Concept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24378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Concept: Having features on a similar scale helps gradient descent converge faster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Opposite: Having features on very different scales slows gradient descent down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Concept: scale features to similar scales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Features may be on different scales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E.g.: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House size: 0 – 5000 sq. </a:t>
            </a:r>
            <a:r>
              <a:rPr lang="en-US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metres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 	i.e. 0 – 5000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No of bedrooms: 1 – 12 rooms	i.e. 0 – 12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Age: 0 – 200 years	i.e. 0 – 200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875371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68300" y="2155825"/>
                <a:ext cx="5181600" cy="916276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Input variable; “features” used to make predictions e.g. 460 sq. </a:t>
                </a:r>
                <a:r>
                  <a:rPr lang="en-US" sz="1100" spc="-55" dirty="0" err="1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metres</a:t>
                </a: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Output variable; “target” output e.g. R 6639000 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Number of examples in the training set</a:t>
                </a: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A specific sample in the training set</a:t>
                </a:r>
              </a:p>
              <a:p>
                <a:pPr marL="184150" indent="-171450">
                  <a:lnSpc>
                    <a:spcPct val="1000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the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100" spc="-55" dirty="0" err="1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training example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460,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70… 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6639,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=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1681</a:t>
                </a: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" y="2155825"/>
                <a:ext cx="5181600" cy="916276"/>
              </a:xfrm>
              <a:prstGeom prst="rect">
                <a:avLst/>
              </a:prstGeom>
              <a:blipFill>
                <a:blip r:embed="rId2"/>
                <a:stretch>
                  <a:fillRect l="-1294" t="-4667" r="-235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3513746"/>
                  </p:ext>
                </p:extLst>
              </p:nvPr>
            </p:nvGraphicFramePr>
            <p:xfrm>
              <a:off x="1366837" y="467335"/>
              <a:ext cx="2971800" cy="133923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273629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698171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10506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/>
                            <a:t>Size (sq. m)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200" b="0" dirty="0" smtClean="0"/>
                            <a:t>)</a:t>
                          </a:r>
                          <a:endParaRPr lang="en-US" sz="1200" b="0" dirty="0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/>
                            <a:t>Price (1000s of R)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z="1200" b="0" dirty="0" smtClean="0"/>
                            <a:t>)</a:t>
                          </a:r>
                          <a:endParaRPr lang="en-US" sz="1200" b="0" dirty="0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3513746"/>
                  </p:ext>
                </p:extLst>
              </p:nvPr>
            </p:nvGraphicFramePr>
            <p:xfrm>
              <a:off x="1366837" y="467335"/>
              <a:ext cx="2971800" cy="133923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273629">
                      <a:extLst>
                        <a:ext uri="{9D8B030D-6E8A-4147-A177-3AD203B41FA5}">
                          <a16:colId xmlns:a16="http://schemas.microsoft.com/office/drawing/2014/main" val="1193983734"/>
                        </a:ext>
                      </a:extLst>
                    </a:gridCol>
                    <a:gridCol w="1698171">
                      <a:extLst>
                        <a:ext uri="{9D8B030D-6E8A-4147-A177-3AD203B41FA5}">
                          <a16:colId xmlns:a16="http://schemas.microsoft.com/office/drawing/2014/main" val="334335571"/>
                        </a:ext>
                      </a:extLst>
                    </a:gridCol>
                  </a:tblGrid>
                  <a:tr h="2562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347" marR="73347" marT="36673" marB="36673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478" t="-2381" r="-134450" b="-45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75269" t="-2381" r="-717" b="-45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758436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460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6639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2013715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70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1681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96445579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155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3969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64060068"/>
                      </a:ext>
                    </a:extLst>
                  </a:tr>
                  <a:tr h="21050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429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5095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67226"/>
                      </a:ext>
                    </a:extLst>
                  </a:tr>
                  <a:tr h="240986"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fontAlgn="b"/>
                          <a:r>
                            <a:rPr lang="en-US" sz="1100" kern="1200" spc="-55" dirty="0" smtClean="0">
                              <a:solidFill>
                                <a:srgbClr val="35444F"/>
                              </a:solidFill>
                              <a:latin typeface="Trebuchet MS"/>
                              <a:ea typeface="+mn-ea"/>
                              <a:cs typeface="Trebuchet MS"/>
                            </a:rPr>
                            <a:t>…</a:t>
                          </a:r>
                          <a:endParaRPr lang="en-US" sz="1100" kern="1200" spc="-55" dirty="0">
                            <a:solidFill>
                              <a:srgbClr val="35444F"/>
                            </a:solidFill>
                            <a:latin typeface="Trebuchet MS"/>
                            <a:ea typeface="+mn-ea"/>
                            <a:cs typeface="Trebuchet MS"/>
                          </a:endParaRPr>
                        </a:p>
                      </a:txBody>
                      <a:tcPr marL="73347" marR="73347" marT="36673" marB="36673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8983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1640482" y="1782453"/>
            <a:ext cx="2281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Training set of house sizes and prices</a:t>
            </a:r>
          </a:p>
        </p:txBody>
      </p:sp>
      <p:sp>
        <p:nvSpPr>
          <p:cNvPr id="10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- Notation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06403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Feature </a:t>
            </a:r>
            <a:r>
              <a:rPr lang="en-US" dirty="0"/>
              <a:t>Scaling </a:t>
            </a:r>
            <a:r>
              <a:rPr lang="en-US" dirty="0" smtClean="0"/>
              <a:t>- Intuition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345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One example E.g.: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No of bedrooms:  0 – 12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House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size: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0 –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5000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This causes the cost function to be extremely “elongated and slender”</a:t>
            </a:r>
          </a:p>
          <a:p>
            <a:pPr marL="469900" lvl="1">
              <a:spcBef>
                <a:spcPts val="90"/>
              </a:spcBef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56735" y="1546224"/>
            <a:ext cx="2167408" cy="1715621"/>
            <a:chOff x="356735" y="1546224"/>
            <a:chExt cx="2167408" cy="17156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726620" y="1546224"/>
              <a:ext cx="0" cy="150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722481" y="3046303"/>
              <a:ext cx="1755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134293" y="2984846"/>
                  <a:ext cx="38985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293" y="2984846"/>
                  <a:ext cx="389850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56735" y="1624661"/>
                  <a:ext cx="38985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35" y="1624661"/>
                  <a:ext cx="389850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440641" y="1630159"/>
            <a:ext cx="2164577" cy="1165445"/>
            <a:chOff x="656283" y="1630159"/>
            <a:chExt cx="2164577" cy="1165445"/>
          </a:xfrm>
        </p:grpSpPr>
        <p:sp>
          <p:nvSpPr>
            <p:cNvPr id="3" name="Oval 2"/>
            <p:cNvSpPr/>
            <p:nvPr/>
          </p:nvSpPr>
          <p:spPr>
            <a:xfrm rot="2636855">
              <a:off x="903335" y="1781024"/>
              <a:ext cx="1662513" cy="89512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2636855">
              <a:off x="1172053" y="1925381"/>
              <a:ext cx="1109050" cy="597131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2636855">
              <a:off x="1464941" y="2074867"/>
              <a:ext cx="512007" cy="275673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2636855">
              <a:off x="656283" y="1630159"/>
              <a:ext cx="2164577" cy="11654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2667000" y="413862"/>
            <a:ext cx="2882900" cy="6258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More extreme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example E.g.: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Feature 1: 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0 –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5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Feature 2: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0 –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20000000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876634" y="1546224"/>
            <a:ext cx="2167408" cy="1715621"/>
            <a:chOff x="2876634" y="1546224"/>
            <a:chExt cx="2167408" cy="1715621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3246519" y="1546224"/>
              <a:ext cx="0" cy="150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242380" y="3046303"/>
              <a:ext cx="1755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654192" y="2984846"/>
                  <a:ext cx="38985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4192" y="2984846"/>
                  <a:ext cx="389850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876634" y="1624661"/>
                  <a:ext cx="38985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6634" y="1624661"/>
                  <a:ext cx="38985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 rot="6208436">
            <a:off x="2414223" y="1776182"/>
            <a:ext cx="3257212" cy="873400"/>
            <a:chOff x="109966" y="1776182"/>
            <a:chExt cx="3257212" cy="873400"/>
          </a:xfrm>
        </p:grpSpPr>
        <p:sp>
          <p:nvSpPr>
            <p:cNvPr id="22" name="Oval 21"/>
            <p:cNvSpPr/>
            <p:nvPr/>
          </p:nvSpPr>
          <p:spPr>
            <a:xfrm rot="2636855">
              <a:off x="541048" y="1935260"/>
              <a:ext cx="2387088" cy="586654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2636855">
              <a:off x="1025484" y="2093839"/>
              <a:ext cx="1393106" cy="289324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2636855">
              <a:off x="1470574" y="2161741"/>
              <a:ext cx="512007" cy="12441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2636855">
              <a:off x="109966" y="1776182"/>
              <a:ext cx="3257212" cy="8734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45558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Feature Scaling - Intuition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36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This can cause gradient descent to take a long time to reach the minimum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May also meander around a lot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sp>
        <p:nvSpPr>
          <p:cNvPr id="28" name="object 5"/>
          <p:cNvSpPr/>
          <p:nvPr/>
        </p:nvSpPr>
        <p:spPr>
          <a:xfrm>
            <a:off x="1511300" y="853801"/>
            <a:ext cx="2364499" cy="2295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29993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Feature </a:t>
            </a:r>
            <a:r>
              <a:rPr lang="en-US" dirty="0"/>
              <a:t>Scaling - </a:t>
            </a:r>
            <a:r>
              <a:rPr lang="en-US" dirty="0" smtClean="0"/>
              <a:t>Intuition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345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One example E.g.: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No of bedrooms:  0 – 12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House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size: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0 – 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5000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2868613" algn="l"/>
              </a:tabLst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With a smaller and more circular cost function, </a:t>
            </a: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g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radient descent can converge faster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469900" lvl="1">
              <a:spcBef>
                <a:spcPts val="90"/>
              </a:spcBef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1141" y="1546224"/>
            <a:ext cx="2167408" cy="1715621"/>
            <a:chOff x="356735" y="1546224"/>
            <a:chExt cx="2167408" cy="17156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726620" y="1546224"/>
              <a:ext cx="0" cy="150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722481" y="3046303"/>
              <a:ext cx="1755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134293" y="2984846"/>
                  <a:ext cx="38985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4293" y="2984846"/>
                  <a:ext cx="389850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56735" y="1624661"/>
                  <a:ext cx="38985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35" y="1624661"/>
                  <a:ext cx="389850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215047" y="1630159"/>
            <a:ext cx="2164577" cy="1165445"/>
            <a:chOff x="656283" y="1630159"/>
            <a:chExt cx="2164577" cy="1165445"/>
          </a:xfrm>
        </p:grpSpPr>
        <p:sp>
          <p:nvSpPr>
            <p:cNvPr id="3" name="Oval 2"/>
            <p:cNvSpPr/>
            <p:nvPr/>
          </p:nvSpPr>
          <p:spPr>
            <a:xfrm rot="2636855">
              <a:off x="903335" y="1781024"/>
              <a:ext cx="1662513" cy="89512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2636855">
              <a:off x="1172053" y="1925381"/>
              <a:ext cx="1109050" cy="597131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2636855">
              <a:off x="1464941" y="2074867"/>
              <a:ext cx="512007" cy="275673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2636855">
              <a:off x="656283" y="1630159"/>
              <a:ext cx="2164577" cy="11654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2667000" y="413862"/>
            <a:ext cx="28829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Scale the features: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73050" y="1546224"/>
            <a:ext cx="2167408" cy="1715621"/>
            <a:chOff x="2876634" y="1546224"/>
            <a:chExt cx="2167408" cy="1715621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3246519" y="1546224"/>
              <a:ext cx="0" cy="150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242380" y="3046303"/>
              <a:ext cx="1755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654192" y="2984846"/>
                  <a:ext cx="38985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4192" y="2984846"/>
                  <a:ext cx="389850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876634" y="1624661"/>
                  <a:ext cx="38985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6634" y="1624661"/>
                  <a:ext cx="389850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712865" y="614787"/>
                <a:ext cx="1288109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ZA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ZA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ZA" sz="1200" b="0" i="0" smtClean="0">
                              <a:latin typeface="Cambria Math" panose="02040503050406030204" pitchFamily="18" charset="0"/>
                            </a:rPr>
                            <m:t>Bedrooms</m:t>
                          </m:r>
                        </m:num>
                        <m:den>
                          <m:r>
                            <a:rPr lang="en-ZA" sz="1200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865" y="614787"/>
                <a:ext cx="1288109" cy="4430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298622" y="596909"/>
                <a:ext cx="922625" cy="439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ZA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ZA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ZA" sz="1200" b="0" i="0" smtClean="0">
                              <a:latin typeface="Cambria Math" panose="02040503050406030204" pitchFamily="18" charset="0"/>
                            </a:rPr>
                            <m:t>Size</m:t>
                          </m:r>
                        </m:num>
                        <m:den>
                          <m:r>
                            <a:rPr lang="en-ZA" sz="1200" b="0" i="0" smtClean="0">
                              <a:latin typeface="Cambria Math" panose="02040503050406030204" pitchFamily="18" charset="0"/>
                            </a:rPr>
                            <m:t>5000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2" y="596909"/>
                <a:ext cx="922625" cy="439223"/>
              </a:xfrm>
              <a:prstGeom prst="rect">
                <a:avLst/>
              </a:prstGeom>
              <a:blipFill>
                <a:blip r:embed="rId6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2933629" y="1630159"/>
            <a:ext cx="1496872" cy="1165445"/>
            <a:chOff x="990136" y="1630159"/>
            <a:chExt cx="1496872" cy="1165445"/>
          </a:xfrm>
        </p:grpSpPr>
        <p:sp>
          <p:nvSpPr>
            <p:cNvPr id="31" name="Oval 30"/>
            <p:cNvSpPr/>
            <p:nvPr/>
          </p:nvSpPr>
          <p:spPr>
            <a:xfrm rot="2636855">
              <a:off x="1142946" y="1781024"/>
              <a:ext cx="1183292" cy="89512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2636855">
              <a:off x="1365361" y="1925381"/>
              <a:ext cx="722434" cy="597131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2636855">
              <a:off x="1581127" y="2074867"/>
              <a:ext cx="279636" cy="275673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2636855">
              <a:off x="990136" y="1630159"/>
              <a:ext cx="1496872" cy="11654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reeform 5"/>
          <p:cNvSpPr/>
          <p:nvPr/>
        </p:nvSpPr>
        <p:spPr>
          <a:xfrm>
            <a:off x="1308432" y="2231858"/>
            <a:ext cx="582429" cy="854242"/>
          </a:xfrm>
          <a:custGeom>
            <a:avLst/>
            <a:gdLst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08285 w 542148"/>
              <a:gd name="connsiteY41" fmla="*/ 96253 h 854242"/>
              <a:gd name="connsiteX42" fmla="*/ 66174 w 542148"/>
              <a:gd name="connsiteY42" fmla="*/ 54142 h 854242"/>
              <a:gd name="connsiteX43" fmla="*/ 12032 w 542148"/>
              <a:gd name="connsiteY43" fmla="*/ 18047 h 854242"/>
              <a:gd name="connsiteX44" fmla="*/ 0 w 542148"/>
              <a:gd name="connsiteY44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66174 w 542148"/>
              <a:gd name="connsiteY42" fmla="*/ 54142 h 854242"/>
              <a:gd name="connsiteX43" fmla="*/ 12032 w 542148"/>
              <a:gd name="connsiteY43" fmla="*/ 18047 h 854242"/>
              <a:gd name="connsiteX44" fmla="*/ 0 w 542148"/>
              <a:gd name="connsiteY44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2032 w 542148"/>
              <a:gd name="connsiteY43" fmla="*/ 18047 h 854242"/>
              <a:gd name="connsiteX44" fmla="*/ 0 w 542148"/>
              <a:gd name="connsiteY44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24264 w 542148"/>
              <a:gd name="connsiteY43" fmla="*/ 61762 h 854242"/>
              <a:gd name="connsiteX44" fmla="*/ 12032 w 542148"/>
              <a:gd name="connsiteY44" fmla="*/ 18047 h 854242"/>
              <a:gd name="connsiteX45" fmla="*/ 0 w 542148"/>
              <a:gd name="connsiteY45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12032 w 542148"/>
              <a:gd name="connsiteY44" fmla="*/ 18047 h 854242"/>
              <a:gd name="connsiteX45" fmla="*/ 0 w 542148"/>
              <a:gd name="connsiteY45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12032 w 542148"/>
              <a:gd name="connsiteY44" fmla="*/ 18047 h 854242"/>
              <a:gd name="connsiteX45" fmla="*/ 96654 w 542148"/>
              <a:gd name="connsiteY45" fmla="*/ 2747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12032 w 542148"/>
              <a:gd name="connsiteY44" fmla="*/ 18047 h 854242"/>
              <a:gd name="connsiteX45" fmla="*/ 31884 w 542148"/>
              <a:gd name="connsiteY45" fmla="*/ 7319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53942 w 542148"/>
              <a:gd name="connsiteY44" fmla="*/ 54242 h 854242"/>
              <a:gd name="connsiteX45" fmla="*/ 31884 w 542148"/>
              <a:gd name="connsiteY45" fmla="*/ 7319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53942 w 542148"/>
              <a:gd name="connsiteY44" fmla="*/ 5424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186490 w 542148"/>
              <a:gd name="connsiteY39" fmla="*/ 1744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218875 w 542148"/>
              <a:gd name="connsiteY39" fmla="*/ 1363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218875 w 542148"/>
              <a:gd name="connsiteY39" fmla="*/ 136358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236020 w 542148"/>
              <a:gd name="connsiteY39" fmla="*/ 123023 h 854242"/>
              <a:gd name="connsiteX40" fmla="*/ 114300 w 542148"/>
              <a:gd name="connsiteY40" fmla="*/ 15039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56411 w 542148"/>
              <a:gd name="connsiteY37" fmla="*/ 210553 h 854242"/>
              <a:gd name="connsiteX38" fmla="*/ 174458 w 542148"/>
              <a:gd name="connsiteY38" fmla="*/ 192505 h 854242"/>
              <a:gd name="connsiteX39" fmla="*/ 236020 w 542148"/>
              <a:gd name="connsiteY39" fmla="*/ 123023 h 854242"/>
              <a:gd name="connsiteX40" fmla="*/ 80010 w 542148"/>
              <a:gd name="connsiteY40" fmla="*/ 17325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312821 w 542148"/>
              <a:gd name="connsiteY26" fmla="*/ 234616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16406 w 542148"/>
              <a:gd name="connsiteY37" fmla="*/ 254368 h 854242"/>
              <a:gd name="connsiteX38" fmla="*/ 174458 w 542148"/>
              <a:gd name="connsiteY38" fmla="*/ 192505 h 854242"/>
              <a:gd name="connsiteX39" fmla="*/ 236020 w 542148"/>
              <a:gd name="connsiteY39" fmla="*/ 123023 h 854242"/>
              <a:gd name="connsiteX40" fmla="*/ 80010 w 542148"/>
              <a:gd name="connsiteY40" fmla="*/ 17325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282742 w 542148"/>
              <a:gd name="connsiteY25" fmla="*/ 276726 h 854242"/>
              <a:gd name="connsiteX26" fmla="*/ 150896 w 542148"/>
              <a:gd name="connsiteY26" fmla="*/ 320341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16406 w 542148"/>
              <a:gd name="connsiteY37" fmla="*/ 254368 h 854242"/>
              <a:gd name="connsiteX38" fmla="*/ 174458 w 542148"/>
              <a:gd name="connsiteY38" fmla="*/ 192505 h 854242"/>
              <a:gd name="connsiteX39" fmla="*/ 236020 w 542148"/>
              <a:gd name="connsiteY39" fmla="*/ 123023 h 854242"/>
              <a:gd name="connsiteX40" fmla="*/ 80010 w 542148"/>
              <a:gd name="connsiteY40" fmla="*/ 17325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34616 w 542148"/>
              <a:gd name="connsiteY23" fmla="*/ 336884 h 854242"/>
              <a:gd name="connsiteX24" fmla="*/ 246648 w 542148"/>
              <a:gd name="connsiteY24" fmla="*/ 312821 h 854242"/>
              <a:gd name="connsiteX25" fmla="*/ 446572 w 542148"/>
              <a:gd name="connsiteY25" fmla="*/ 189096 h 854242"/>
              <a:gd name="connsiteX26" fmla="*/ 150896 w 542148"/>
              <a:gd name="connsiteY26" fmla="*/ 320341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16406 w 542148"/>
              <a:gd name="connsiteY37" fmla="*/ 254368 h 854242"/>
              <a:gd name="connsiteX38" fmla="*/ 174458 w 542148"/>
              <a:gd name="connsiteY38" fmla="*/ 192505 h 854242"/>
              <a:gd name="connsiteX39" fmla="*/ 236020 w 542148"/>
              <a:gd name="connsiteY39" fmla="*/ 123023 h 854242"/>
              <a:gd name="connsiteX40" fmla="*/ 80010 w 542148"/>
              <a:gd name="connsiteY40" fmla="*/ 17325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91027 w 542148"/>
              <a:gd name="connsiteY15" fmla="*/ 445168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17471 w 542148"/>
              <a:gd name="connsiteY23" fmla="*/ 394034 h 854242"/>
              <a:gd name="connsiteX24" fmla="*/ 246648 w 542148"/>
              <a:gd name="connsiteY24" fmla="*/ 312821 h 854242"/>
              <a:gd name="connsiteX25" fmla="*/ 446572 w 542148"/>
              <a:gd name="connsiteY25" fmla="*/ 189096 h 854242"/>
              <a:gd name="connsiteX26" fmla="*/ 150896 w 542148"/>
              <a:gd name="connsiteY26" fmla="*/ 320341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16406 w 542148"/>
              <a:gd name="connsiteY37" fmla="*/ 254368 h 854242"/>
              <a:gd name="connsiteX38" fmla="*/ 174458 w 542148"/>
              <a:gd name="connsiteY38" fmla="*/ 192505 h 854242"/>
              <a:gd name="connsiteX39" fmla="*/ 236020 w 542148"/>
              <a:gd name="connsiteY39" fmla="*/ 123023 h 854242"/>
              <a:gd name="connsiteX40" fmla="*/ 80010 w 542148"/>
              <a:gd name="connsiteY40" fmla="*/ 17325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33877 w 542148"/>
              <a:gd name="connsiteY15" fmla="*/ 481363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457200 w 542148"/>
              <a:gd name="connsiteY19" fmla="*/ 32485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17471 w 542148"/>
              <a:gd name="connsiteY23" fmla="*/ 394034 h 854242"/>
              <a:gd name="connsiteX24" fmla="*/ 246648 w 542148"/>
              <a:gd name="connsiteY24" fmla="*/ 312821 h 854242"/>
              <a:gd name="connsiteX25" fmla="*/ 446572 w 542148"/>
              <a:gd name="connsiteY25" fmla="*/ 189096 h 854242"/>
              <a:gd name="connsiteX26" fmla="*/ 150896 w 542148"/>
              <a:gd name="connsiteY26" fmla="*/ 320341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16406 w 542148"/>
              <a:gd name="connsiteY37" fmla="*/ 254368 h 854242"/>
              <a:gd name="connsiteX38" fmla="*/ 174458 w 542148"/>
              <a:gd name="connsiteY38" fmla="*/ 192505 h 854242"/>
              <a:gd name="connsiteX39" fmla="*/ 236020 w 542148"/>
              <a:gd name="connsiteY39" fmla="*/ 123023 h 854242"/>
              <a:gd name="connsiteX40" fmla="*/ 80010 w 542148"/>
              <a:gd name="connsiteY40" fmla="*/ 17325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42148"/>
              <a:gd name="connsiteY0" fmla="*/ 854242 h 854242"/>
              <a:gd name="connsiteX1" fmla="*/ 451185 w 542148"/>
              <a:gd name="connsiteY1" fmla="*/ 818147 h 854242"/>
              <a:gd name="connsiteX2" fmla="*/ 469232 w 542148"/>
              <a:gd name="connsiteY2" fmla="*/ 733926 h 854242"/>
              <a:gd name="connsiteX3" fmla="*/ 475248 w 542148"/>
              <a:gd name="connsiteY3" fmla="*/ 715879 h 854242"/>
              <a:gd name="connsiteX4" fmla="*/ 487279 w 542148"/>
              <a:gd name="connsiteY4" fmla="*/ 697831 h 854242"/>
              <a:gd name="connsiteX5" fmla="*/ 493295 w 542148"/>
              <a:gd name="connsiteY5" fmla="*/ 673768 h 854242"/>
              <a:gd name="connsiteX6" fmla="*/ 499311 w 542148"/>
              <a:gd name="connsiteY6" fmla="*/ 655721 h 854242"/>
              <a:gd name="connsiteX7" fmla="*/ 505327 w 542148"/>
              <a:gd name="connsiteY7" fmla="*/ 625642 h 854242"/>
              <a:gd name="connsiteX8" fmla="*/ 487279 w 542148"/>
              <a:gd name="connsiteY8" fmla="*/ 601579 h 854242"/>
              <a:gd name="connsiteX9" fmla="*/ 445169 w 542148"/>
              <a:gd name="connsiteY9" fmla="*/ 583531 h 854242"/>
              <a:gd name="connsiteX10" fmla="*/ 427121 w 542148"/>
              <a:gd name="connsiteY10" fmla="*/ 571500 h 854242"/>
              <a:gd name="connsiteX11" fmla="*/ 487279 w 542148"/>
              <a:gd name="connsiteY11" fmla="*/ 517358 h 854242"/>
              <a:gd name="connsiteX12" fmla="*/ 505327 w 542148"/>
              <a:gd name="connsiteY12" fmla="*/ 505326 h 854242"/>
              <a:gd name="connsiteX13" fmla="*/ 517358 w 542148"/>
              <a:gd name="connsiteY13" fmla="*/ 481263 h 854242"/>
              <a:gd name="connsiteX14" fmla="*/ 517358 w 542148"/>
              <a:gd name="connsiteY14" fmla="*/ 451184 h 854242"/>
              <a:gd name="connsiteX15" fmla="*/ 333877 w 542148"/>
              <a:gd name="connsiteY15" fmla="*/ 481363 h 854242"/>
              <a:gd name="connsiteX16" fmla="*/ 397042 w 542148"/>
              <a:gd name="connsiteY16" fmla="*/ 427121 h 854242"/>
              <a:gd name="connsiteX17" fmla="*/ 409074 w 542148"/>
              <a:gd name="connsiteY17" fmla="*/ 409074 h 854242"/>
              <a:gd name="connsiteX18" fmla="*/ 421106 w 542148"/>
              <a:gd name="connsiteY18" fmla="*/ 385010 h 854242"/>
              <a:gd name="connsiteX19" fmla="*/ 535305 w 542148"/>
              <a:gd name="connsiteY19" fmla="*/ 282943 h 854242"/>
              <a:gd name="connsiteX20" fmla="*/ 439153 w 542148"/>
              <a:gd name="connsiteY20" fmla="*/ 312821 h 854242"/>
              <a:gd name="connsiteX21" fmla="*/ 415090 w 542148"/>
              <a:gd name="connsiteY21" fmla="*/ 318837 h 854242"/>
              <a:gd name="connsiteX22" fmla="*/ 378995 w 542148"/>
              <a:gd name="connsiteY22" fmla="*/ 330868 h 854242"/>
              <a:gd name="connsiteX23" fmla="*/ 217471 w 542148"/>
              <a:gd name="connsiteY23" fmla="*/ 394034 h 854242"/>
              <a:gd name="connsiteX24" fmla="*/ 246648 w 542148"/>
              <a:gd name="connsiteY24" fmla="*/ 312821 h 854242"/>
              <a:gd name="connsiteX25" fmla="*/ 446572 w 542148"/>
              <a:gd name="connsiteY25" fmla="*/ 189096 h 854242"/>
              <a:gd name="connsiteX26" fmla="*/ 150896 w 542148"/>
              <a:gd name="connsiteY26" fmla="*/ 320341 h 854242"/>
              <a:gd name="connsiteX27" fmla="*/ 336885 w 542148"/>
              <a:gd name="connsiteY27" fmla="*/ 198521 h 854242"/>
              <a:gd name="connsiteX28" fmla="*/ 348916 w 542148"/>
              <a:gd name="connsiteY28" fmla="*/ 180474 h 854242"/>
              <a:gd name="connsiteX29" fmla="*/ 372979 w 542148"/>
              <a:gd name="connsiteY29" fmla="*/ 138363 h 854242"/>
              <a:gd name="connsiteX30" fmla="*/ 354932 w 542148"/>
              <a:gd name="connsiteY30" fmla="*/ 150395 h 854242"/>
              <a:gd name="connsiteX31" fmla="*/ 318837 w 542148"/>
              <a:gd name="connsiteY31" fmla="*/ 162426 h 854242"/>
              <a:gd name="connsiteX32" fmla="*/ 282742 w 542148"/>
              <a:gd name="connsiteY32" fmla="*/ 174458 h 854242"/>
              <a:gd name="connsiteX33" fmla="*/ 264695 w 542148"/>
              <a:gd name="connsiteY33" fmla="*/ 180474 h 854242"/>
              <a:gd name="connsiteX34" fmla="*/ 216569 w 542148"/>
              <a:gd name="connsiteY34" fmla="*/ 198521 h 854242"/>
              <a:gd name="connsiteX35" fmla="*/ 180474 w 542148"/>
              <a:gd name="connsiteY35" fmla="*/ 216568 h 854242"/>
              <a:gd name="connsiteX36" fmla="*/ 162427 w 542148"/>
              <a:gd name="connsiteY36" fmla="*/ 228600 h 854242"/>
              <a:gd name="connsiteX37" fmla="*/ 116406 w 542148"/>
              <a:gd name="connsiteY37" fmla="*/ 254368 h 854242"/>
              <a:gd name="connsiteX38" fmla="*/ 174458 w 542148"/>
              <a:gd name="connsiteY38" fmla="*/ 192505 h 854242"/>
              <a:gd name="connsiteX39" fmla="*/ 236020 w 542148"/>
              <a:gd name="connsiteY39" fmla="*/ 123023 h 854242"/>
              <a:gd name="connsiteX40" fmla="*/ 80010 w 542148"/>
              <a:gd name="connsiteY40" fmla="*/ 173255 h 854242"/>
              <a:gd name="connsiteX41" fmla="*/ 158527 w 542148"/>
              <a:gd name="connsiteY41" fmla="*/ 66108 h 854242"/>
              <a:gd name="connsiteX42" fmla="*/ 51101 w 542148"/>
              <a:gd name="connsiteY42" fmla="*/ 109408 h 854242"/>
              <a:gd name="connsiteX43" fmla="*/ 102369 w 542148"/>
              <a:gd name="connsiteY43" fmla="*/ 44617 h 854242"/>
              <a:gd name="connsiteX44" fmla="*/ 34892 w 542148"/>
              <a:gd name="connsiteY44" fmla="*/ 65672 h 854242"/>
              <a:gd name="connsiteX45" fmla="*/ 56649 w 542148"/>
              <a:gd name="connsiteY45" fmla="*/ 19852 h 854242"/>
              <a:gd name="connsiteX46" fmla="*/ 0 w 542148"/>
              <a:gd name="connsiteY46" fmla="*/ 0 h 854242"/>
              <a:gd name="connsiteX0" fmla="*/ 439153 w 582429"/>
              <a:gd name="connsiteY0" fmla="*/ 854242 h 854242"/>
              <a:gd name="connsiteX1" fmla="*/ 451185 w 582429"/>
              <a:gd name="connsiteY1" fmla="*/ 818147 h 854242"/>
              <a:gd name="connsiteX2" fmla="*/ 469232 w 582429"/>
              <a:gd name="connsiteY2" fmla="*/ 733926 h 854242"/>
              <a:gd name="connsiteX3" fmla="*/ 475248 w 582429"/>
              <a:gd name="connsiteY3" fmla="*/ 715879 h 854242"/>
              <a:gd name="connsiteX4" fmla="*/ 487279 w 582429"/>
              <a:gd name="connsiteY4" fmla="*/ 697831 h 854242"/>
              <a:gd name="connsiteX5" fmla="*/ 493295 w 582429"/>
              <a:gd name="connsiteY5" fmla="*/ 673768 h 854242"/>
              <a:gd name="connsiteX6" fmla="*/ 499311 w 582429"/>
              <a:gd name="connsiteY6" fmla="*/ 655721 h 854242"/>
              <a:gd name="connsiteX7" fmla="*/ 505327 w 582429"/>
              <a:gd name="connsiteY7" fmla="*/ 625642 h 854242"/>
              <a:gd name="connsiteX8" fmla="*/ 487279 w 582429"/>
              <a:gd name="connsiteY8" fmla="*/ 601579 h 854242"/>
              <a:gd name="connsiteX9" fmla="*/ 445169 w 582429"/>
              <a:gd name="connsiteY9" fmla="*/ 583531 h 854242"/>
              <a:gd name="connsiteX10" fmla="*/ 427121 w 582429"/>
              <a:gd name="connsiteY10" fmla="*/ 571500 h 854242"/>
              <a:gd name="connsiteX11" fmla="*/ 487279 w 582429"/>
              <a:gd name="connsiteY11" fmla="*/ 517358 h 854242"/>
              <a:gd name="connsiteX12" fmla="*/ 505327 w 582429"/>
              <a:gd name="connsiteY12" fmla="*/ 505326 h 854242"/>
              <a:gd name="connsiteX13" fmla="*/ 517358 w 582429"/>
              <a:gd name="connsiteY13" fmla="*/ 481263 h 854242"/>
              <a:gd name="connsiteX14" fmla="*/ 582429 w 582429"/>
              <a:gd name="connsiteY14" fmla="*/ 402757 h 854242"/>
              <a:gd name="connsiteX15" fmla="*/ 517358 w 582429"/>
              <a:gd name="connsiteY15" fmla="*/ 451184 h 854242"/>
              <a:gd name="connsiteX16" fmla="*/ 333877 w 582429"/>
              <a:gd name="connsiteY16" fmla="*/ 481363 h 854242"/>
              <a:gd name="connsiteX17" fmla="*/ 397042 w 582429"/>
              <a:gd name="connsiteY17" fmla="*/ 427121 h 854242"/>
              <a:gd name="connsiteX18" fmla="*/ 409074 w 582429"/>
              <a:gd name="connsiteY18" fmla="*/ 409074 h 854242"/>
              <a:gd name="connsiteX19" fmla="*/ 421106 w 582429"/>
              <a:gd name="connsiteY19" fmla="*/ 385010 h 854242"/>
              <a:gd name="connsiteX20" fmla="*/ 535305 w 582429"/>
              <a:gd name="connsiteY20" fmla="*/ 282943 h 854242"/>
              <a:gd name="connsiteX21" fmla="*/ 439153 w 582429"/>
              <a:gd name="connsiteY21" fmla="*/ 312821 h 854242"/>
              <a:gd name="connsiteX22" fmla="*/ 415090 w 582429"/>
              <a:gd name="connsiteY22" fmla="*/ 318837 h 854242"/>
              <a:gd name="connsiteX23" fmla="*/ 378995 w 582429"/>
              <a:gd name="connsiteY23" fmla="*/ 330868 h 854242"/>
              <a:gd name="connsiteX24" fmla="*/ 217471 w 582429"/>
              <a:gd name="connsiteY24" fmla="*/ 394034 h 854242"/>
              <a:gd name="connsiteX25" fmla="*/ 246648 w 582429"/>
              <a:gd name="connsiteY25" fmla="*/ 312821 h 854242"/>
              <a:gd name="connsiteX26" fmla="*/ 446572 w 582429"/>
              <a:gd name="connsiteY26" fmla="*/ 189096 h 854242"/>
              <a:gd name="connsiteX27" fmla="*/ 150896 w 582429"/>
              <a:gd name="connsiteY27" fmla="*/ 320341 h 854242"/>
              <a:gd name="connsiteX28" fmla="*/ 336885 w 582429"/>
              <a:gd name="connsiteY28" fmla="*/ 198521 h 854242"/>
              <a:gd name="connsiteX29" fmla="*/ 348916 w 582429"/>
              <a:gd name="connsiteY29" fmla="*/ 180474 h 854242"/>
              <a:gd name="connsiteX30" fmla="*/ 372979 w 582429"/>
              <a:gd name="connsiteY30" fmla="*/ 138363 h 854242"/>
              <a:gd name="connsiteX31" fmla="*/ 354932 w 582429"/>
              <a:gd name="connsiteY31" fmla="*/ 150395 h 854242"/>
              <a:gd name="connsiteX32" fmla="*/ 318837 w 582429"/>
              <a:gd name="connsiteY32" fmla="*/ 162426 h 854242"/>
              <a:gd name="connsiteX33" fmla="*/ 282742 w 582429"/>
              <a:gd name="connsiteY33" fmla="*/ 174458 h 854242"/>
              <a:gd name="connsiteX34" fmla="*/ 264695 w 582429"/>
              <a:gd name="connsiteY34" fmla="*/ 180474 h 854242"/>
              <a:gd name="connsiteX35" fmla="*/ 216569 w 582429"/>
              <a:gd name="connsiteY35" fmla="*/ 198521 h 854242"/>
              <a:gd name="connsiteX36" fmla="*/ 180474 w 582429"/>
              <a:gd name="connsiteY36" fmla="*/ 216568 h 854242"/>
              <a:gd name="connsiteX37" fmla="*/ 162427 w 582429"/>
              <a:gd name="connsiteY37" fmla="*/ 228600 h 854242"/>
              <a:gd name="connsiteX38" fmla="*/ 116406 w 582429"/>
              <a:gd name="connsiteY38" fmla="*/ 254368 h 854242"/>
              <a:gd name="connsiteX39" fmla="*/ 174458 w 582429"/>
              <a:gd name="connsiteY39" fmla="*/ 192505 h 854242"/>
              <a:gd name="connsiteX40" fmla="*/ 236020 w 582429"/>
              <a:gd name="connsiteY40" fmla="*/ 123023 h 854242"/>
              <a:gd name="connsiteX41" fmla="*/ 80010 w 582429"/>
              <a:gd name="connsiteY41" fmla="*/ 173255 h 854242"/>
              <a:gd name="connsiteX42" fmla="*/ 158527 w 582429"/>
              <a:gd name="connsiteY42" fmla="*/ 66108 h 854242"/>
              <a:gd name="connsiteX43" fmla="*/ 51101 w 582429"/>
              <a:gd name="connsiteY43" fmla="*/ 109408 h 854242"/>
              <a:gd name="connsiteX44" fmla="*/ 102369 w 582429"/>
              <a:gd name="connsiteY44" fmla="*/ 44617 h 854242"/>
              <a:gd name="connsiteX45" fmla="*/ 34892 w 582429"/>
              <a:gd name="connsiteY45" fmla="*/ 65672 h 854242"/>
              <a:gd name="connsiteX46" fmla="*/ 56649 w 582429"/>
              <a:gd name="connsiteY46" fmla="*/ 19852 h 854242"/>
              <a:gd name="connsiteX47" fmla="*/ 0 w 582429"/>
              <a:gd name="connsiteY47" fmla="*/ 0 h 854242"/>
              <a:gd name="connsiteX0" fmla="*/ 439153 w 582429"/>
              <a:gd name="connsiteY0" fmla="*/ 854242 h 854242"/>
              <a:gd name="connsiteX1" fmla="*/ 451185 w 582429"/>
              <a:gd name="connsiteY1" fmla="*/ 818147 h 854242"/>
              <a:gd name="connsiteX2" fmla="*/ 469232 w 582429"/>
              <a:gd name="connsiteY2" fmla="*/ 733926 h 854242"/>
              <a:gd name="connsiteX3" fmla="*/ 475248 w 582429"/>
              <a:gd name="connsiteY3" fmla="*/ 715879 h 854242"/>
              <a:gd name="connsiteX4" fmla="*/ 487279 w 582429"/>
              <a:gd name="connsiteY4" fmla="*/ 697831 h 854242"/>
              <a:gd name="connsiteX5" fmla="*/ 493295 w 582429"/>
              <a:gd name="connsiteY5" fmla="*/ 673768 h 854242"/>
              <a:gd name="connsiteX6" fmla="*/ 499311 w 582429"/>
              <a:gd name="connsiteY6" fmla="*/ 655721 h 854242"/>
              <a:gd name="connsiteX7" fmla="*/ 505327 w 582429"/>
              <a:gd name="connsiteY7" fmla="*/ 625642 h 854242"/>
              <a:gd name="connsiteX8" fmla="*/ 487279 w 582429"/>
              <a:gd name="connsiteY8" fmla="*/ 601579 h 854242"/>
              <a:gd name="connsiteX9" fmla="*/ 445169 w 582429"/>
              <a:gd name="connsiteY9" fmla="*/ 583531 h 854242"/>
              <a:gd name="connsiteX10" fmla="*/ 427121 w 582429"/>
              <a:gd name="connsiteY10" fmla="*/ 571500 h 854242"/>
              <a:gd name="connsiteX11" fmla="*/ 487279 w 582429"/>
              <a:gd name="connsiteY11" fmla="*/ 517358 h 854242"/>
              <a:gd name="connsiteX12" fmla="*/ 505327 w 582429"/>
              <a:gd name="connsiteY12" fmla="*/ 505326 h 854242"/>
              <a:gd name="connsiteX13" fmla="*/ 517358 w 582429"/>
              <a:gd name="connsiteY13" fmla="*/ 481263 h 854242"/>
              <a:gd name="connsiteX14" fmla="*/ 582429 w 582429"/>
              <a:gd name="connsiteY14" fmla="*/ 402757 h 854242"/>
              <a:gd name="connsiteX15" fmla="*/ 496403 w 582429"/>
              <a:gd name="connsiteY15" fmla="*/ 432134 h 854242"/>
              <a:gd name="connsiteX16" fmla="*/ 333877 w 582429"/>
              <a:gd name="connsiteY16" fmla="*/ 481363 h 854242"/>
              <a:gd name="connsiteX17" fmla="*/ 397042 w 582429"/>
              <a:gd name="connsiteY17" fmla="*/ 427121 h 854242"/>
              <a:gd name="connsiteX18" fmla="*/ 409074 w 582429"/>
              <a:gd name="connsiteY18" fmla="*/ 409074 h 854242"/>
              <a:gd name="connsiteX19" fmla="*/ 421106 w 582429"/>
              <a:gd name="connsiteY19" fmla="*/ 385010 h 854242"/>
              <a:gd name="connsiteX20" fmla="*/ 535305 w 582429"/>
              <a:gd name="connsiteY20" fmla="*/ 282943 h 854242"/>
              <a:gd name="connsiteX21" fmla="*/ 439153 w 582429"/>
              <a:gd name="connsiteY21" fmla="*/ 312821 h 854242"/>
              <a:gd name="connsiteX22" fmla="*/ 415090 w 582429"/>
              <a:gd name="connsiteY22" fmla="*/ 318837 h 854242"/>
              <a:gd name="connsiteX23" fmla="*/ 378995 w 582429"/>
              <a:gd name="connsiteY23" fmla="*/ 330868 h 854242"/>
              <a:gd name="connsiteX24" fmla="*/ 217471 w 582429"/>
              <a:gd name="connsiteY24" fmla="*/ 394034 h 854242"/>
              <a:gd name="connsiteX25" fmla="*/ 246648 w 582429"/>
              <a:gd name="connsiteY25" fmla="*/ 312821 h 854242"/>
              <a:gd name="connsiteX26" fmla="*/ 446572 w 582429"/>
              <a:gd name="connsiteY26" fmla="*/ 189096 h 854242"/>
              <a:gd name="connsiteX27" fmla="*/ 150896 w 582429"/>
              <a:gd name="connsiteY27" fmla="*/ 320341 h 854242"/>
              <a:gd name="connsiteX28" fmla="*/ 336885 w 582429"/>
              <a:gd name="connsiteY28" fmla="*/ 198521 h 854242"/>
              <a:gd name="connsiteX29" fmla="*/ 348916 w 582429"/>
              <a:gd name="connsiteY29" fmla="*/ 180474 h 854242"/>
              <a:gd name="connsiteX30" fmla="*/ 372979 w 582429"/>
              <a:gd name="connsiteY30" fmla="*/ 138363 h 854242"/>
              <a:gd name="connsiteX31" fmla="*/ 354932 w 582429"/>
              <a:gd name="connsiteY31" fmla="*/ 150395 h 854242"/>
              <a:gd name="connsiteX32" fmla="*/ 318837 w 582429"/>
              <a:gd name="connsiteY32" fmla="*/ 162426 h 854242"/>
              <a:gd name="connsiteX33" fmla="*/ 282742 w 582429"/>
              <a:gd name="connsiteY33" fmla="*/ 174458 h 854242"/>
              <a:gd name="connsiteX34" fmla="*/ 264695 w 582429"/>
              <a:gd name="connsiteY34" fmla="*/ 180474 h 854242"/>
              <a:gd name="connsiteX35" fmla="*/ 216569 w 582429"/>
              <a:gd name="connsiteY35" fmla="*/ 198521 h 854242"/>
              <a:gd name="connsiteX36" fmla="*/ 180474 w 582429"/>
              <a:gd name="connsiteY36" fmla="*/ 216568 h 854242"/>
              <a:gd name="connsiteX37" fmla="*/ 162427 w 582429"/>
              <a:gd name="connsiteY37" fmla="*/ 228600 h 854242"/>
              <a:gd name="connsiteX38" fmla="*/ 116406 w 582429"/>
              <a:gd name="connsiteY38" fmla="*/ 254368 h 854242"/>
              <a:gd name="connsiteX39" fmla="*/ 174458 w 582429"/>
              <a:gd name="connsiteY39" fmla="*/ 192505 h 854242"/>
              <a:gd name="connsiteX40" fmla="*/ 236020 w 582429"/>
              <a:gd name="connsiteY40" fmla="*/ 123023 h 854242"/>
              <a:gd name="connsiteX41" fmla="*/ 80010 w 582429"/>
              <a:gd name="connsiteY41" fmla="*/ 173255 h 854242"/>
              <a:gd name="connsiteX42" fmla="*/ 158527 w 582429"/>
              <a:gd name="connsiteY42" fmla="*/ 66108 h 854242"/>
              <a:gd name="connsiteX43" fmla="*/ 51101 w 582429"/>
              <a:gd name="connsiteY43" fmla="*/ 109408 h 854242"/>
              <a:gd name="connsiteX44" fmla="*/ 102369 w 582429"/>
              <a:gd name="connsiteY44" fmla="*/ 44617 h 854242"/>
              <a:gd name="connsiteX45" fmla="*/ 34892 w 582429"/>
              <a:gd name="connsiteY45" fmla="*/ 65672 h 854242"/>
              <a:gd name="connsiteX46" fmla="*/ 56649 w 582429"/>
              <a:gd name="connsiteY46" fmla="*/ 19852 h 854242"/>
              <a:gd name="connsiteX47" fmla="*/ 0 w 582429"/>
              <a:gd name="connsiteY47" fmla="*/ 0 h 85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2429" h="854242">
                <a:moveTo>
                  <a:pt x="439153" y="854242"/>
                </a:moveTo>
                <a:cubicBezTo>
                  <a:pt x="443164" y="842210"/>
                  <a:pt x="448109" y="830451"/>
                  <a:pt x="451185" y="818147"/>
                </a:cubicBezTo>
                <a:cubicBezTo>
                  <a:pt x="466331" y="757564"/>
                  <a:pt x="445548" y="804973"/>
                  <a:pt x="469232" y="733926"/>
                </a:cubicBezTo>
                <a:cubicBezTo>
                  <a:pt x="471237" y="727910"/>
                  <a:pt x="472412" y="721551"/>
                  <a:pt x="475248" y="715879"/>
                </a:cubicBezTo>
                <a:cubicBezTo>
                  <a:pt x="478481" y="709412"/>
                  <a:pt x="483269" y="703847"/>
                  <a:pt x="487279" y="697831"/>
                </a:cubicBezTo>
                <a:cubicBezTo>
                  <a:pt x="489284" y="689810"/>
                  <a:pt x="491024" y="681718"/>
                  <a:pt x="493295" y="673768"/>
                </a:cubicBezTo>
                <a:cubicBezTo>
                  <a:pt x="495037" y="667671"/>
                  <a:pt x="497773" y="661873"/>
                  <a:pt x="499311" y="655721"/>
                </a:cubicBezTo>
                <a:cubicBezTo>
                  <a:pt x="501791" y="645801"/>
                  <a:pt x="503322" y="635668"/>
                  <a:pt x="505327" y="625642"/>
                </a:cubicBezTo>
                <a:cubicBezTo>
                  <a:pt x="499311" y="617621"/>
                  <a:pt x="494892" y="608104"/>
                  <a:pt x="487279" y="601579"/>
                </a:cubicBezTo>
                <a:cubicBezTo>
                  <a:pt x="469755" y="586558"/>
                  <a:pt x="463090" y="592491"/>
                  <a:pt x="445169" y="583531"/>
                </a:cubicBezTo>
                <a:cubicBezTo>
                  <a:pt x="438702" y="580298"/>
                  <a:pt x="433137" y="575510"/>
                  <a:pt x="427121" y="571500"/>
                </a:cubicBezTo>
                <a:cubicBezTo>
                  <a:pt x="439996" y="532876"/>
                  <a:pt x="427861" y="556970"/>
                  <a:pt x="487279" y="517358"/>
                </a:cubicBezTo>
                <a:lnTo>
                  <a:pt x="505327" y="505326"/>
                </a:lnTo>
                <a:cubicBezTo>
                  <a:pt x="509337" y="497305"/>
                  <a:pt x="504508" y="498358"/>
                  <a:pt x="517358" y="481263"/>
                </a:cubicBezTo>
                <a:cubicBezTo>
                  <a:pt x="530208" y="464168"/>
                  <a:pt x="582429" y="407770"/>
                  <a:pt x="582429" y="402757"/>
                </a:cubicBezTo>
                <a:cubicBezTo>
                  <a:pt x="582429" y="397744"/>
                  <a:pt x="529256" y="427288"/>
                  <a:pt x="496403" y="432134"/>
                </a:cubicBezTo>
                <a:cubicBezTo>
                  <a:pt x="454293" y="430129"/>
                  <a:pt x="350437" y="482198"/>
                  <a:pt x="333877" y="481363"/>
                </a:cubicBezTo>
                <a:cubicBezTo>
                  <a:pt x="317317" y="480528"/>
                  <a:pt x="384509" y="439169"/>
                  <a:pt x="397042" y="427121"/>
                </a:cubicBezTo>
                <a:cubicBezTo>
                  <a:pt x="409575" y="415073"/>
                  <a:pt x="405487" y="415351"/>
                  <a:pt x="409074" y="409074"/>
                </a:cubicBezTo>
                <a:cubicBezTo>
                  <a:pt x="413524" y="401288"/>
                  <a:pt x="400068" y="406032"/>
                  <a:pt x="421106" y="385010"/>
                </a:cubicBezTo>
                <a:cubicBezTo>
                  <a:pt x="442144" y="363988"/>
                  <a:pt x="507805" y="337945"/>
                  <a:pt x="535305" y="282943"/>
                </a:cubicBezTo>
                <a:cubicBezTo>
                  <a:pt x="529289" y="278932"/>
                  <a:pt x="459189" y="306839"/>
                  <a:pt x="439153" y="312821"/>
                </a:cubicBezTo>
                <a:cubicBezTo>
                  <a:pt x="419117" y="318803"/>
                  <a:pt x="423009" y="316461"/>
                  <a:pt x="415090" y="318837"/>
                </a:cubicBezTo>
                <a:cubicBezTo>
                  <a:pt x="402942" y="322481"/>
                  <a:pt x="411931" y="318335"/>
                  <a:pt x="378995" y="330868"/>
                </a:cubicBezTo>
                <a:cubicBezTo>
                  <a:pt x="346059" y="343401"/>
                  <a:pt x="271312" y="372979"/>
                  <a:pt x="217471" y="394034"/>
                </a:cubicBezTo>
                <a:cubicBezTo>
                  <a:pt x="221482" y="386013"/>
                  <a:pt x="208465" y="346977"/>
                  <a:pt x="246648" y="312821"/>
                </a:cubicBezTo>
                <a:cubicBezTo>
                  <a:pt x="284831" y="278665"/>
                  <a:pt x="462531" y="187843"/>
                  <a:pt x="446572" y="189096"/>
                </a:cubicBezTo>
                <a:cubicBezTo>
                  <a:pt x="430613" y="190349"/>
                  <a:pt x="169177" y="318770"/>
                  <a:pt x="150896" y="320341"/>
                </a:cubicBezTo>
                <a:cubicBezTo>
                  <a:pt x="132615" y="321912"/>
                  <a:pt x="303882" y="221832"/>
                  <a:pt x="336885" y="198521"/>
                </a:cubicBezTo>
                <a:cubicBezTo>
                  <a:pt x="369888" y="175210"/>
                  <a:pt x="344906" y="186490"/>
                  <a:pt x="348916" y="180474"/>
                </a:cubicBezTo>
                <a:cubicBezTo>
                  <a:pt x="351857" y="176063"/>
                  <a:pt x="375160" y="142725"/>
                  <a:pt x="372979" y="138363"/>
                </a:cubicBezTo>
                <a:cubicBezTo>
                  <a:pt x="369745" y="131896"/>
                  <a:pt x="361539" y="147459"/>
                  <a:pt x="354932" y="150395"/>
                </a:cubicBezTo>
                <a:cubicBezTo>
                  <a:pt x="343343" y="155546"/>
                  <a:pt x="330869" y="158416"/>
                  <a:pt x="318837" y="162426"/>
                </a:cubicBezTo>
                <a:lnTo>
                  <a:pt x="282742" y="174458"/>
                </a:lnTo>
                <a:cubicBezTo>
                  <a:pt x="276726" y="176463"/>
                  <a:pt x="270367" y="177638"/>
                  <a:pt x="264695" y="180474"/>
                </a:cubicBezTo>
                <a:cubicBezTo>
                  <a:pt x="233237" y="196202"/>
                  <a:pt x="249332" y="190330"/>
                  <a:pt x="216569" y="198521"/>
                </a:cubicBezTo>
                <a:cubicBezTo>
                  <a:pt x="164839" y="233008"/>
                  <a:pt x="230292" y="191659"/>
                  <a:pt x="180474" y="216568"/>
                </a:cubicBezTo>
                <a:cubicBezTo>
                  <a:pt x="174007" y="219801"/>
                  <a:pt x="168443" y="224589"/>
                  <a:pt x="162427" y="228600"/>
                </a:cubicBezTo>
                <a:cubicBezTo>
                  <a:pt x="160422" y="222584"/>
                  <a:pt x="114401" y="260384"/>
                  <a:pt x="116406" y="254368"/>
                </a:cubicBezTo>
                <a:cubicBezTo>
                  <a:pt x="119096" y="246297"/>
                  <a:pt x="154523" y="214396"/>
                  <a:pt x="174458" y="192505"/>
                </a:cubicBezTo>
                <a:cubicBezTo>
                  <a:pt x="194393" y="170614"/>
                  <a:pt x="232009" y="129039"/>
                  <a:pt x="236020" y="123023"/>
                </a:cubicBezTo>
                <a:cubicBezTo>
                  <a:pt x="175883" y="119778"/>
                  <a:pt x="92925" y="182741"/>
                  <a:pt x="80010" y="173255"/>
                </a:cubicBezTo>
                <a:cubicBezTo>
                  <a:pt x="67095" y="163769"/>
                  <a:pt x="163345" y="76749"/>
                  <a:pt x="158527" y="66108"/>
                </a:cubicBezTo>
                <a:cubicBezTo>
                  <a:pt x="153709" y="55467"/>
                  <a:pt x="60461" y="112990"/>
                  <a:pt x="51101" y="109408"/>
                </a:cubicBezTo>
                <a:cubicBezTo>
                  <a:pt x="41741" y="105826"/>
                  <a:pt x="108881" y="59844"/>
                  <a:pt x="102369" y="44617"/>
                </a:cubicBezTo>
                <a:cubicBezTo>
                  <a:pt x="95858" y="29390"/>
                  <a:pt x="42512" y="69799"/>
                  <a:pt x="34892" y="65672"/>
                </a:cubicBezTo>
                <a:cubicBezTo>
                  <a:pt x="27272" y="61545"/>
                  <a:pt x="58654" y="22860"/>
                  <a:pt x="56649" y="19852"/>
                </a:cubicBezTo>
                <a:cubicBezTo>
                  <a:pt x="54644" y="16844"/>
                  <a:pt x="16109" y="4579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683223" y="2231858"/>
            <a:ext cx="210553" cy="655721"/>
          </a:xfrm>
          <a:custGeom>
            <a:avLst/>
            <a:gdLst>
              <a:gd name="connsiteX0" fmla="*/ 210553 w 210553"/>
              <a:gd name="connsiteY0" fmla="*/ 655721 h 655721"/>
              <a:gd name="connsiteX1" fmla="*/ 204537 w 210553"/>
              <a:gd name="connsiteY1" fmla="*/ 625642 h 655721"/>
              <a:gd name="connsiteX2" fmla="*/ 198521 w 210553"/>
              <a:gd name="connsiteY2" fmla="*/ 517358 h 655721"/>
              <a:gd name="connsiteX3" fmla="*/ 180474 w 210553"/>
              <a:gd name="connsiteY3" fmla="*/ 463216 h 655721"/>
              <a:gd name="connsiteX4" fmla="*/ 162427 w 210553"/>
              <a:gd name="connsiteY4" fmla="*/ 409074 h 655721"/>
              <a:gd name="connsiteX5" fmla="*/ 156411 w 210553"/>
              <a:gd name="connsiteY5" fmla="*/ 391026 h 655721"/>
              <a:gd name="connsiteX6" fmla="*/ 150395 w 210553"/>
              <a:gd name="connsiteY6" fmla="*/ 372979 h 655721"/>
              <a:gd name="connsiteX7" fmla="*/ 144379 w 210553"/>
              <a:gd name="connsiteY7" fmla="*/ 318837 h 655721"/>
              <a:gd name="connsiteX8" fmla="*/ 156411 w 210553"/>
              <a:gd name="connsiteY8" fmla="*/ 228600 h 655721"/>
              <a:gd name="connsiteX9" fmla="*/ 150395 w 210553"/>
              <a:gd name="connsiteY9" fmla="*/ 168442 h 655721"/>
              <a:gd name="connsiteX10" fmla="*/ 132348 w 210553"/>
              <a:gd name="connsiteY10" fmla="*/ 156411 h 655721"/>
              <a:gd name="connsiteX11" fmla="*/ 108284 w 210553"/>
              <a:gd name="connsiteY11" fmla="*/ 126332 h 655721"/>
              <a:gd name="connsiteX12" fmla="*/ 90237 w 210553"/>
              <a:gd name="connsiteY12" fmla="*/ 90237 h 655721"/>
              <a:gd name="connsiteX13" fmla="*/ 78206 w 210553"/>
              <a:gd name="connsiteY13" fmla="*/ 54142 h 655721"/>
              <a:gd name="connsiteX14" fmla="*/ 42111 w 210553"/>
              <a:gd name="connsiteY14" fmla="*/ 30079 h 655721"/>
              <a:gd name="connsiteX15" fmla="*/ 6016 w 210553"/>
              <a:gd name="connsiteY15" fmla="*/ 12032 h 655721"/>
              <a:gd name="connsiteX16" fmla="*/ 0 w 210553"/>
              <a:gd name="connsiteY16" fmla="*/ 0 h 655721"/>
              <a:gd name="connsiteX0" fmla="*/ 210553 w 210553"/>
              <a:gd name="connsiteY0" fmla="*/ 655721 h 655721"/>
              <a:gd name="connsiteX1" fmla="*/ 204537 w 210553"/>
              <a:gd name="connsiteY1" fmla="*/ 625642 h 655721"/>
              <a:gd name="connsiteX2" fmla="*/ 198521 w 210553"/>
              <a:gd name="connsiteY2" fmla="*/ 517358 h 655721"/>
              <a:gd name="connsiteX3" fmla="*/ 180474 w 210553"/>
              <a:gd name="connsiteY3" fmla="*/ 463216 h 655721"/>
              <a:gd name="connsiteX4" fmla="*/ 162427 w 210553"/>
              <a:gd name="connsiteY4" fmla="*/ 409074 h 655721"/>
              <a:gd name="connsiteX5" fmla="*/ 156411 w 210553"/>
              <a:gd name="connsiteY5" fmla="*/ 391026 h 655721"/>
              <a:gd name="connsiteX6" fmla="*/ 150395 w 210553"/>
              <a:gd name="connsiteY6" fmla="*/ 372979 h 655721"/>
              <a:gd name="connsiteX7" fmla="*/ 144379 w 210553"/>
              <a:gd name="connsiteY7" fmla="*/ 318837 h 655721"/>
              <a:gd name="connsiteX8" fmla="*/ 156411 w 210553"/>
              <a:gd name="connsiteY8" fmla="*/ 228600 h 655721"/>
              <a:gd name="connsiteX9" fmla="*/ 150395 w 210553"/>
              <a:gd name="connsiteY9" fmla="*/ 168442 h 655721"/>
              <a:gd name="connsiteX10" fmla="*/ 132348 w 210553"/>
              <a:gd name="connsiteY10" fmla="*/ 156411 h 655721"/>
              <a:gd name="connsiteX11" fmla="*/ 108284 w 210553"/>
              <a:gd name="connsiteY11" fmla="*/ 126332 h 655721"/>
              <a:gd name="connsiteX12" fmla="*/ 90237 w 210553"/>
              <a:gd name="connsiteY12" fmla="*/ 90237 h 655721"/>
              <a:gd name="connsiteX13" fmla="*/ 87731 w 210553"/>
              <a:gd name="connsiteY13" fmla="*/ 50332 h 655721"/>
              <a:gd name="connsiteX14" fmla="*/ 42111 w 210553"/>
              <a:gd name="connsiteY14" fmla="*/ 30079 h 655721"/>
              <a:gd name="connsiteX15" fmla="*/ 6016 w 210553"/>
              <a:gd name="connsiteY15" fmla="*/ 12032 h 655721"/>
              <a:gd name="connsiteX16" fmla="*/ 0 w 210553"/>
              <a:gd name="connsiteY16" fmla="*/ 0 h 655721"/>
              <a:gd name="connsiteX0" fmla="*/ 210553 w 210553"/>
              <a:gd name="connsiteY0" fmla="*/ 655721 h 655721"/>
              <a:gd name="connsiteX1" fmla="*/ 204537 w 210553"/>
              <a:gd name="connsiteY1" fmla="*/ 625642 h 655721"/>
              <a:gd name="connsiteX2" fmla="*/ 198521 w 210553"/>
              <a:gd name="connsiteY2" fmla="*/ 517358 h 655721"/>
              <a:gd name="connsiteX3" fmla="*/ 180474 w 210553"/>
              <a:gd name="connsiteY3" fmla="*/ 463216 h 655721"/>
              <a:gd name="connsiteX4" fmla="*/ 162427 w 210553"/>
              <a:gd name="connsiteY4" fmla="*/ 409074 h 655721"/>
              <a:gd name="connsiteX5" fmla="*/ 156411 w 210553"/>
              <a:gd name="connsiteY5" fmla="*/ 391026 h 655721"/>
              <a:gd name="connsiteX6" fmla="*/ 150395 w 210553"/>
              <a:gd name="connsiteY6" fmla="*/ 372979 h 655721"/>
              <a:gd name="connsiteX7" fmla="*/ 144379 w 210553"/>
              <a:gd name="connsiteY7" fmla="*/ 318837 h 655721"/>
              <a:gd name="connsiteX8" fmla="*/ 156411 w 210553"/>
              <a:gd name="connsiteY8" fmla="*/ 228600 h 655721"/>
              <a:gd name="connsiteX9" fmla="*/ 150395 w 210553"/>
              <a:gd name="connsiteY9" fmla="*/ 168442 h 655721"/>
              <a:gd name="connsiteX10" fmla="*/ 132348 w 210553"/>
              <a:gd name="connsiteY10" fmla="*/ 156411 h 655721"/>
              <a:gd name="connsiteX11" fmla="*/ 89234 w 210553"/>
              <a:gd name="connsiteY11" fmla="*/ 143477 h 655721"/>
              <a:gd name="connsiteX12" fmla="*/ 90237 w 210553"/>
              <a:gd name="connsiteY12" fmla="*/ 90237 h 655721"/>
              <a:gd name="connsiteX13" fmla="*/ 87731 w 210553"/>
              <a:gd name="connsiteY13" fmla="*/ 50332 h 655721"/>
              <a:gd name="connsiteX14" fmla="*/ 42111 w 210553"/>
              <a:gd name="connsiteY14" fmla="*/ 30079 h 655721"/>
              <a:gd name="connsiteX15" fmla="*/ 6016 w 210553"/>
              <a:gd name="connsiteY15" fmla="*/ 12032 h 655721"/>
              <a:gd name="connsiteX16" fmla="*/ 0 w 210553"/>
              <a:gd name="connsiteY16" fmla="*/ 0 h 655721"/>
              <a:gd name="connsiteX0" fmla="*/ 210553 w 210553"/>
              <a:gd name="connsiteY0" fmla="*/ 655721 h 655721"/>
              <a:gd name="connsiteX1" fmla="*/ 204537 w 210553"/>
              <a:gd name="connsiteY1" fmla="*/ 625642 h 655721"/>
              <a:gd name="connsiteX2" fmla="*/ 198521 w 210553"/>
              <a:gd name="connsiteY2" fmla="*/ 517358 h 655721"/>
              <a:gd name="connsiteX3" fmla="*/ 180474 w 210553"/>
              <a:gd name="connsiteY3" fmla="*/ 463216 h 655721"/>
              <a:gd name="connsiteX4" fmla="*/ 162427 w 210553"/>
              <a:gd name="connsiteY4" fmla="*/ 409074 h 655721"/>
              <a:gd name="connsiteX5" fmla="*/ 156411 w 210553"/>
              <a:gd name="connsiteY5" fmla="*/ 391026 h 655721"/>
              <a:gd name="connsiteX6" fmla="*/ 150395 w 210553"/>
              <a:gd name="connsiteY6" fmla="*/ 372979 h 655721"/>
              <a:gd name="connsiteX7" fmla="*/ 144379 w 210553"/>
              <a:gd name="connsiteY7" fmla="*/ 318837 h 655721"/>
              <a:gd name="connsiteX8" fmla="*/ 156411 w 210553"/>
              <a:gd name="connsiteY8" fmla="*/ 228600 h 655721"/>
              <a:gd name="connsiteX9" fmla="*/ 150395 w 210553"/>
              <a:gd name="connsiteY9" fmla="*/ 168442 h 655721"/>
              <a:gd name="connsiteX10" fmla="*/ 141873 w 210553"/>
              <a:gd name="connsiteY10" fmla="*/ 144981 h 655721"/>
              <a:gd name="connsiteX11" fmla="*/ 89234 w 210553"/>
              <a:gd name="connsiteY11" fmla="*/ 143477 h 655721"/>
              <a:gd name="connsiteX12" fmla="*/ 90237 w 210553"/>
              <a:gd name="connsiteY12" fmla="*/ 90237 h 655721"/>
              <a:gd name="connsiteX13" fmla="*/ 87731 w 210553"/>
              <a:gd name="connsiteY13" fmla="*/ 50332 h 655721"/>
              <a:gd name="connsiteX14" fmla="*/ 42111 w 210553"/>
              <a:gd name="connsiteY14" fmla="*/ 30079 h 655721"/>
              <a:gd name="connsiteX15" fmla="*/ 6016 w 210553"/>
              <a:gd name="connsiteY15" fmla="*/ 12032 h 655721"/>
              <a:gd name="connsiteX16" fmla="*/ 0 w 210553"/>
              <a:gd name="connsiteY16" fmla="*/ 0 h 655721"/>
              <a:gd name="connsiteX0" fmla="*/ 210553 w 210553"/>
              <a:gd name="connsiteY0" fmla="*/ 655721 h 655721"/>
              <a:gd name="connsiteX1" fmla="*/ 204537 w 210553"/>
              <a:gd name="connsiteY1" fmla="*/ 625642 h 655721"/>
              <a:gd name="connsiteX2" fmla="*/ 198521 w 210553"/>
              <a:gd name="connsiteY2" fmla="*/ 517358 h 655721"/>
              <a:gd name="connsiteX3" fmla="*/ 180474 w 210553"/>
              <a:gd name="connsiteY3" fmla="*/ 463216 h 655721"/>
              <a:gd name="connsiteX4" fmla="*/ 162427 w 210553"/>
              <a:gd name="connsiteY4" fmla="*/ 409074 h 655721"/>
              <a:gd name="connsiteX5" fmla="*/ 156411 w 210553"/>
              <a:gd name="connsiteY5" fmla="*/ 391026 h 655721"/>
              <a:gd name="connsiteX6" fmla="*/ 150395 w 210553"/>
              <a:gd name="connsiteY6" fmla="*/ 372979 h 655721"/>
              <a:gd name="connsiteX7" fmla="*/ 121519 w 210553"/>
              <a:gd name="connsiteY7" fmla="*/ 309312 h 655721"/>
              <a:gd name="connsiteX8" fmla="*/ 156411 w 210553"/>
              <a:gd name="connsiteY8" fmla="*/ 228600 h 655721"/>
              <a:gd name="connsiteX9" fmla="*/ 150395 w 210553"/>
              <a:gd name="connsiteY9" fmla="*/ 168442 h 655721"/>
              <a:gd name="connsiteX10" fmla="*/ 141873 w 210553"/>
              <a:gd name="connsiteY10" fmla="*/ 144981 h 655721"/>
              <a:gd name="connsiteX11" fmla="*/ 89234 w 210553"/>
              <a:gd name="connsiteY11" fmla="*/ 143477 h 655721"/>
              <a:gd name="connsiteX12" fmla="*/ 90237 w 210553"/>
              <a:gd name="connsiteY12" fmla="*/ 90237 h 655721"/>
              <a:gd name="connsiteX13" fmla="*/ 87731 w 210553"/>
              <a:gd name="connsiteY13" fmla="*/ 50332 h 655721"/>
              <a:gd name="connsiteX14" fmla="*/ 42111 w 210553"/>
              <a:gd name="connsiteY14" fmla="*/ 30079 h 655721"/>
              <a:gd name="connsiteX15" fmla="*/ 6016 w 210553"/>
              <a:gd name="connsiteY15" fmla="*/ 12032 h 655721"/>
              <a:gd name="connsiteX16" fmla="*/ 0 w 210553"/>
              <a:gd name="connsiteY16" fmla="*/ 0 h 65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0553" h="655721">
                <a:moveTo>
                  <a:pt x="210553" y="655721"/>
                </a:moveTo>
                <a:cubicBezTo>
                  <a:pt x="208548" y="645695"/>
                  <a:pt x="205423" y="635828"/>
                  <a:pt x="204537" y="625642"/>
                </a:cubicBezTo>
                <a:cubicBezTo>
                  <a:pt x="201405" y="589628"/>
                  <a:pt x="203005" y="553229"/>
                  <a:pt x="198521" y="517358"/>
                </a:cubicBezTo>
                <a:cubicBezTo>
                  <a:pt x="198520" y="517351"/>
                  <a:pt x="183483" y="472243"/>
                  <a:pt x="180474" y="463216"/>
                </a:cubicBezTo>
                <a:lnTo>
                  <a:pt x="162427" y="409074"/>
                </a:lnTo>
                <a:lnTo>
                  <a:pt x="156411" y="391026"/>
                </a:lnTo>
                <a:cubicBezTo>
                  <a:pt x="154406" y="385010"/>
                  <a:pt x="156210" y="386598"/>
                  <a:pt x="150395" y="372979"/>
                </a:cubicBezTo>
                <a:cubicBezTo>
                  <a:pt x="144580" y="359360"/>
                  <a:pt x="121519" y="327470"/>
                  <a:pt x="121519" y="309312"/>
                </a:cubicBezTo>
                <a:cubicBezTo>
                  <a:pt x="121519" y="301538"/>
                  <a:pt x="154928" y="238983"/>
                  <a:pt x="156411" y="228600"/>
                </a:cubicBezTo>
                <a:cubicBezTo>
                  <a:pt x="154406" y="208547"/>
                  <a:pt x="152818" y="182379"/>
                  <a:pt x="150395" y="168442"/>
                </a:cubicBezTo>
                <a:cubicBezTo>
                  <a:pt x="147972" y="154506"/>
                  <a:pt x="152066" y="149142"/>
                  <a:pt x="141873" y="144981"/>
                </a:cubicBezTo>
                <a:cubicBezTo>
                  <a:pt x="131680" y="140820"/>
                  <a:pt x="140953" y="177953"/>
                  <a:pt x="89234" y="143477"/>
                </a:cubicBezTo>
                <a:cubicBezTo>
                  <a:pt x="67302" y="77670"/>
                  <a:pt x="90487" y="105761"/>
                  <a:pt x="90237" y="90237"/>
                </a:cubicBezTo>
                <a:cubicBezTo>
                  <a:pt x="89987" y="74713"/>
                  <a:pt x="98283" y="57367"/>
                  <a:pt x="87731" y="50332"/>
                </a:cubicBezTo>
                <a:cubicBezTo>
                  <a:pt x="75699" y="42311"/>
                  <a:pt x="55730" y="36462"/>
                  <a:pt x="42111" y="30079"/>
                </a:cubicBezTo>
                <a:cubicBezTo>
                  <a:pt x="28492" y="23696"/>
                  <a:pt x="17677" y="23693"/>
                  <a:pt x="6016" y="12032"/>
                </a:cubicBezTo>
                <a:cubicBezTo>
                  <a:pt x="2845" y="8861"/>
                  <a:pt x="2005" y="4011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2701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6" grpId="0" animBg="1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Feature Scaling – Intuition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346531" cy="1709442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Applying the simple division: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Has the effect of re-scaling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.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2868613" algn="l"/>
                  </a:tabLst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28686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 re-scaled to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0 -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1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28686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 re-scaled to 0 – 1</a:t>
                </a:r>
              </a:p>
              <a:p>
                <a:pPr marL="12700">
                  <a:lnSpc>
                    <a:spcPct val="150000"/>
                  </a:lnSpc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346531" cy="1709442"/>
              </a:xfrm>
              <a:prstGeom prst="rect">
                <a:avLst/>
              </a:prstGeom>
              <a:blipFill>
                <a:blip r:embed="rId2"/>
                <a:stretch>
                  <a:fillRect l="-1254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58900" y="631825"/>
                <a:ext cx="1288109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ZA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ZA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ZA" sz="1200" b="0" i="0" smtClean="0">
                              <a:latin typeface="Cambria Math" panose="02040503050406030204" pitchFamily="18" charset="0"/>
                            </a:rPr>
                            <m:t>Bedrooms</m:t>
                          </m:r>
                        </m:num>
                        <m:den>
                          <m:r>
                            <a:rPr lang="en-ZA" sz="1200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00" y="631825"/>
                <a:ext cx="1288109" cy="443006"/>
              </a:xfrm>
              <a:prstGeom prst="rect">
                <a:avLst/>
              </a:prstGeom>
              <a:blipFill>
                <a:blip r:embed="rId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44657" y="613947"/>
                <a:ext cx="922625" cy="439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ZA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ZA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ZA" sz="1200" b="0" i="0" smtClean="0">
                              <a:latin typeface="Cambria Math" panose="02040503050406030204" pitchFamily="18" charset="0"/>
                            </a:rPr>
                            <m:t>Size</m:t>
                          </m:r>
                        </m:num>
                        <m:den>
                          <m:r>
                            <a:rPr lang="en-ZA" sz="1200" b="0" i="0" smtClean="0">
                              <a:latin typeface="Cambria Math" panose="02040503050406030204" pitchFamily="18" charset="0"/>
                            </a:rPr>
                            <m:t>5000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657" y="613947"/>
                <a:ext cx="922625" cy="439223"/>
              </a:xfrm>
              <a:prstGeom prst="rect">
                <a:avLst/>
              </a:prstGeom>
              <a:blipFill>
                <a:blip r:embed="rId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98799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Feature Scaling – Concept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346531" cy="2353208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in all cases, so no scaling is needed 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all other features: aim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is to re-scale every feature to </a:t>
                </a:r>
                <a:r>
                  <a:rPr lang="en-US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approximately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range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Approximately means all of the following are </a:t>
                </a:r>
                <a:r>
                  <a:rPr lang="en-ZA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okay</a:t>
                </a: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ZA" sz="11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following are examples of </a:t>
                </a:r>
                <a:r>
                  <a:rPr lang="en-US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not okay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</m:oMath>
                </a14:m>
                <a:endParaRPr lang="en-ZA" sz="11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𝟎𝟎𝟎𝟏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𝟎𝟎𝟎𝟒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  </a:t>
                </a: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346531" cy="2353208"/>
              </a:xfrm>
              <a:prstGeom prst="rect">
                <a:avLst/>
              </a:prstGeom>
              <a:blipFill>
                <a:blip r:embed="rId2"/>
                <a:stretch>
                  <a:fillRect l="-1254" t="-1813" b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15583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Feature Scaling – Method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Practical Tips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346531" cy="2279727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Applied to every feature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ZA" sz="11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ZA" sz="11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the average of all values 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This results in a 0 mean for this feature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Divide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which can be either of: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range of values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𝐦𝐚𝐱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r>
                          <a:rPr lang="en-ZA" sz="11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𝐢𝐧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OR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standard deviation of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Results in the approximate range:</a:t>
                </a: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1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ZA" sz="1100" b="1" dirty="0" smtClean="0">
                  <a:latin typeface="Trebuchet MS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346531" cy="2279727"/>
              </a:xfrm>
              <a:prstGeom prst="rect">
                <a:avLst/>
              </a:prstGeom>
              <a:blipFill>
                <a:blip r:embed="rId2"/>
                <a:stretch>
                  <a:fillRect l="-1254" t="-1872" b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73429" y="936625"/>
                <a:ext cx="1065805" cy="442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ZA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ZA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ZA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ZA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ZA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ZA" sz="1400" b="1" dirty="0"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ZA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ZA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ZA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ZA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 dirty="0" smtClean="0"/>
                  <a:t>  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429" y="936625"/>
                <a:ext cx="1065805" cy="442622"/>
              </a:xfrm>
              <a:prstGeom prst="rect">
                <a:avLst/>
              </a:prstGeom>
              <a:blipFill>
                <a:blip r:embed="rId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78306" y="1557784"/>
                <a:ext cx="1371594" cy="772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pc="-5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spc="-5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𝟔𝟎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𝟏𝟓𝟓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𝟒𝟐𝟗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306" y="1557784"/>
                <a:ext cx="1371594" cy="7727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17866" y="2344424"/>
                <a:ext cx="2250360" cy="772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ZA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ZA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𝒔𝒄𝒂𝒍𝒆𝒅</m:t>
                      </m:r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pc="-5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spc="-5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𝟒𝟔</m:t>
                                </m:r>
                              </m:e>
                              <m:e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𝟓𝟑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e>
                              <m:e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</m:e>
                              <m:e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ZA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866" y="2344424"/>
                <a:ext cx="2250360" cy="772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54903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0" dirty="0"/>
              <a:t>86</a:t>
            </a:fld>
            <a:endParaRPr spc="-2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772" y="114129"/>
            <a:ext cx="1248728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pc="-50" dirty="0" smtClean="0"/>
              <a:t>Content - </a:t>
            </a:r>
            <a:r>
              <a:rPr lang="en-US" spc="-50" dirty="0"/>
              <a:t>Part </a:t>
            </a:r>
            <a:r>
              <a:rPr lang="en-US" spc="-50" dirty="0" smtClean="0"/>
              <a:t>3</a:t>
            </a:r>
            <a:endParaRPr spc="-50" dirty="0"/>
          </a:p>
        </p:txBody>
      </p:sp>
      <p:sp>
        <p:nvSpPr>
          <p:cNvPr id="5" name="object 4"/>
          <p:cNvSpPr txBox="1"/>
          <p:nvPr/>
        </p:nvSpPr>
        <p:spPr>
          <a:xfrm>
            <a:off x="338772" y="409458"/>
            <a:ext cx="4068128" cy="14555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Linear Regression Using The </a:t>
            </a: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Normal Equation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Complex (Non-Linear) Features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Model Evaluation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Testing a Model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Comparing Models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40" dirty="0">
                <a:solidFill>
                  <a:srgbClr val="22373A"/>
                </a:solidFill>
                <a:latin typeface="Trebuchet MS"/>
                <a:cs typeface="Trebuchet MS"/>
              </a:rPr>
              <a:t>Getting More Mileage Out of Your </a:t>
            </a:r>
            <a:r>
              <a:rPr lang="en-US" sz="1100" spc="-40" dirty="0" smtClean="0">
                <a:solidFill>
                  <a:srgbClr val="22373A"/>
                </a:solidFill>
                <a:latin typeface="Trebuchet MS"/>
                <a:cs typeface="Trebuchet MS"/>
              </a:rPr>
              <a:t>Data</a:t>
            </a:r>
            <a:endParaRPr lang="en-US" sz="11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743484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Linear Regression Using the Normal Equation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3797300" y="1774825"/>
            <a:ext cx="1934528" cy="16504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chemeClr val="accent6"/>
                </a:solidFill>
                <a:latin typeface="Trebuchet MS"/>
                <a:cs typeface="Trebuchet MS"/>
              </a:rPr>
              <a:t>Linear </a:t>
            </a:r>
            <a:r>
              <a:rPr lang="en-US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Regression Using The Normal Equation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Complex (Non-Linear) Features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Model </a:t>
            </a: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Evaluation</a:t>
            </a: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Testing a Model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Comparing Models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Getting More Mileage Out of Your Data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8469694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Intuition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LR Using the Normal Equation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346531" cy="152734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 second analytical alternative to solving for parameters </a:t>
                </a:r>
                <a14:m>
                  <m:oMath xmlns:m="http://schemas.openxmlformats.org/officeDocument/2006/math">
                    <m:r>
                      <a:rPr lang="en-ZA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(First one was gradient descent – algorithmic solution to </a:t>
                </a:r>
                <a14:m>
                  <m:oMath xmlns:m="http://schemas.openxmlformats.org/officeDocument/2006/math"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)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For a very simple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the cost function looks</a:t>
                </a:r>
              </a:p>
              <a:p>
                <a:pPr marL="12700">
                  <a:spcBef>
                    <a:spcPts val="90"/>
                  </a:spcBef>
                  <a:tabLst>
                    <a:tab pos="177800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	like the below:</a:t>
                </a: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lnSpc>
                    <a:spcPct val="150000"/>
                  </a:lnSpc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346531" cy="1527341"/>
              </a:xfrm>
              <a:prstGeom prst="rect">
                <a:avLst/>
              </a:prstGeom>
              <a:blipFill>
                <a:blip r:embed="rId2"/>
                <a:stretch>
                  <a:fillRect l="-1254" t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696957"/>
            <a:ext cx="1454916" cy="114690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5668" y="1387525"/>
            <a:ext cx="2073079" cy="1749714"/>
            <a:chOff x="3734674" y="1438774"/>
            <a:chExt cx="2077852" cy="172680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204133" y="1438774"/>
              <a:ext cx="0" cy="1502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206039" y="2907391"/>
              <a:ext cx="1510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5440030" y="2907391"/>
                  <a:ext cx="372496" cy="2581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030" y="2907391"/>
                  <a:ext cx="372496" cy="2581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734674" y="1503512"/>
                  <a:ext cx="569863" cy="250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05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4674" y="1503512"/>
                  <a:ext cx="569863" cy="250591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/>
          <p:cNvSpPr/>
          <p:nvPr/>
        </p:nvSpPr>
        <p:spPr>
          <a:xfrm>
            <a:off x="910559" y="2855369"/>
            <a:ext cx="8250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105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Slope: zero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86791" y="2764664"/>
            <a:ext cx="505646" cy="124057"/>
            <a:chOff x="1130300" y="2706715"/>
            <a:chExt cx="505646" cy="124057"/>
          </a:xfrm>
        </p:grpSpPr>
        <p:sp>
          <p:nvSpPr>
            <p:cNvPr id="12" name="Multiply 11"/>
            <p:cNvSpPr/>
            <p:nvPr/>
          </p:nvSpPr>
          <p:spPr>
            <a:xfrm>
              <a:off x="1320820" y="2706715"/>
              <a:ext cx="124057" cy="124057"/>
            </a:xfrm>
            <a:prstGeom prst="mathMultiply">
              <a:avLst/>
            </a:prstGeom>
            <a:solidFill>
              <a:srgbClr val="FF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1130300" y="2774831"/>
              <a:ext cx="505646" cy="0"/>
            </a:xfrm>
            <a:prstGeom prst="line">
              <a:avLst/>
            </a:prstGeom>
            <a:ln w="12700" cap="rnd">
              <a:solidFill>
                <a:srgbClr val="FF00FF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4"/>
              <p:cNvSpPr txBox="1"/>
              <p:nvPr/>
            </p:nvSpPr>
            <p:spPr>
              <a:xfrm>
                <a:off x="2489369" y="1294136"/>
                <a:ext cx="2908131" cy="1709442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Alternative to getting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solve for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in: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only unknown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. Solvable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With many more features, concept is the same: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Solve for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in:</a:t>
                </a:r>
              </a:p>
              <a:p>
                <a:pPr marL="12700">
                  <a:lnSpc>
                    <a:spcPct val="150000"/>
                  </a:lnSpc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2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369" y="1294136"/>
                <a:ext cx="2908131" cy="1709442"/>
              </a:xfrm>
              <a:prstGeom prst="rect">
                <a:avLst/>
              </a:prstGeom>
              <a:blipFill>
                <a:blip r:embed="rId6"/>
                <a:stretch>
                  <a:fillRect l="-2306" t="-2135" r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40100" y="1471991"/>
                <a:ext cx="1234505" cy="473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00" y="1471991"/>
                <a:ext cx="1234505" cy="4732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15794" y="2767254"/>
                <a:ext cx="1965474" cy="473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1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794" y="2767254"/>
                <a:ext cx="1965474" cy="4732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23821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Normal Equation Definition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LR Using the Normal Equation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4"/>
              <p:cNvSpPr txBox="1"/>
              <p:nvPr/>
            </p:nvSpPr>
            <p:spPr>
              <a:xfrm>
                <a:off x="203369" y="417921"/>
                <a:ext cx="5346531" cy="2008691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Given a feature matrix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and the corresponding output matrix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1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The following equation solves for </a:t>
                </a:r>
                <a14:m>
                  <m:oMath xmlns:m="http://schemas.openxmlformats.org/officeDocument/2006/math"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that best fits the data: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Where: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the transpose of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1100" b="1" dirty="0" smtClean="0">
                  <a:latin typeface="Trebuchet MS"/>
                  <a:ea typeface="Cambria Math" panose="02040503050406030204" pitchFamily="18" charset="0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is the inverse of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1100" b="1" dirty="0" smtClean="0">
                    <a:latin typeface="Trebuchet MS"/>
                    <a:ea typeface="Cambria Math" panose="02040503050406030204" pitchFamily="18" charset="0"/>
                  </a:rPr>
                  <a:t>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includes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which is a column of 1s</a:t>
                </a: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E.g.</a:t>
                </a:r>
              </a:p>
            </p:txBody>
          </p:sp>
        </mc:Choice>
        <mc:Fallback xmlns="">
          <p:sp>
            <p:nvSpPr>
              <p:cNvPr id="1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346531" cy="2008691"/>
              </a:xfrm>
              <a:prstGeom prst="rect">
                <a:avLst/>
              </a:prstGeom>
              <a:blipFill>
                <a:blip r:embed="rId2"/>
                <a:stretch>
                  <a:fillRect l="-1254" t="-2128" b="-3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983920" y="894757"/>
                <a:ext cx="1758943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920" y="894757"/>
                <a:ext cx="1758943" cy="344133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31067" y="2460625"/>
                <a:ext cx="1932324" cy="772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200" b="1" i="1" spc="-55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pc="-5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spc="-5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𝟔𝟎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𝟏𝟓𝟓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𝟒𝟐𝟗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e>
                              <m:e>
                                <m:r>
                                  <a:rPr lang="en-US" sz="1200" b="1" i="1" spc="-55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" y="2460625"/>
                <a:ext cx="1932324" cy="7727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644900" y="2460625"/>
                <a:ext cx="922176" cy="772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pc="-55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1" i="1" spc="-55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pc="-55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1" i="1" spc="-55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200" b="1" spc="-55" dirty="0">
                                    <a:latin typeface="Cambria Math" panose="02040503050406030204" pitchFamily="18" charset="0"/>
                                  </a:rPr>
                                  <m:t>6639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200" b="1" spc="-55" dirty="0">
                                    <a:latin typeface="Cambria Math" panose="02040503050406030204" pitchFamily="18" charset="0"/>
                                  </a:rPr>
                                  <m:t>1681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200" b="1" spc="-55" dirty="0">
                                    <a:latin typeface="Cambria Math" panose="02040503050406030204" pitchFamily="18" charset="0"/>
                                  </a:rPr>
                                  <m:t>3969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200" b="1" spc="-55" dirty="0">
                                    <a:latin typeface="Cambria Math" panose="02040503050406030204" pitchFamily="18" charset="0"/>
                                  </a:rPr>
                                  <m:t>5095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i="1" spc="-55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900" y="2460625"/>
                <a:ext cx="922176" cy="772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528640" y="2246528"/>
            <a:ext cx="4081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pc="-55" dirty="0" smtClean="0">
                <a:solidFill>
                  <a:srgbClr val="35444F"/>
                </a:solidFill>
                <a:latin typeface="Trebuchet MS"/>
              </a:rPr>
              <a:t>Size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1823373" y="2185568"/>
            <a:ext cx="4866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pc="-55" dirty="0" smtClean="0">
                <a:solidFill>
                  <a:srgbClr val="35444F"/>
                </a:solidFill>
                <a:latin typeface="Trebuchet MS"/>
              </a:rPr>
              <a:t>#</a:t>
            </a:r>
            <a:r>
              <a:rPr lang="en-US" sz="1100" spc="-55" dirty="0" err="1" smtClean="0">
                <a:solidFill>
                  <a:srgbClr val="35444F"/>
                </a:solidFill>
                <a:latin typeface="Trebuchet MS"/>
              </a:rPr>
              <a:t>Rms</a:t>
            </a:r>
            <a:endParaRPr lang="en-US" sz="1100" dirty="0"/>
          </a:p>
        </p:txBody>
      </p:sp>
      <p:sp>
        <p:nvSpPr>
          <p:cNvPr id="27" name="Rectangle 26"/>
          <p:cNvSpPr/>
          <p:nvPr/>
        </p:nvSpPr>
        <p:spPr>
          <a:xfrm>
            <a:off x="2170851" y="2246528"/>
            <a:ext cx="3943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pc="-55" dirty="0" smtClean="0">
                <a:solidFill>
                  <a:srgbClr val="35444F"/>
                </a:solidFill>
                <a:latin typeface="Trebuchet MS"/>
              </a:rPr>
              <a:t>Age</a:t>
            </a:r>
            <a:endParaRPr lang="en-US" sz="1100" dirty="0"/>
          </a:p>
        </p:txBody>
      </p:sp>
      <p:sp>
        <p:nvSpPr>
          <p:cNvPr id="28" name="Rectangle 27"/>
          <p:cNvSpPr/>
          <p:nvPr/>
        </p:nvSpPr>
        <p:spPr>
          <a:xfrm rot="16200000">
            <a:off x="2390504" y="2180488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pc="-55" dirty="0" smtClean="0">
                <a:solidFill>
                  <a:srgbClr val="35444F"/>
                </a:solidFill>
                <a:latin typeface="Trebuchet MS"/>
              </a:rPr>
              <a:t>#</a:t>
            </a:r>
            <a:r>
              <a:rPr lang="en-US" sz="1100" spc="-55" dirty="0" err="1" smtClean="0">
                <a:solidFill>
                  <a:srgbClr val="35444F"/>
                </a:solidFill>
                <a:latin typeface="Trebuchet MS"/>
              </a:rPr>
              <a:t>Grgs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3990909" y="2246528"/>
            <a:ext cx="4700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pc="-55" dirty="0" smtClean="0">
                <a:solidFill>
                  <a:srgbClr val="35444F"/>
                </a:solidFill>
                <a:latin typeface="Trebuchet MS"/>
              </a:rPr>
              <a:t>Price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3090054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41300" y="471428"/>
            <a:ext cx="3980320" cy="2772826"/>
            <a:chOff x="901700" y="393529"/>
            <a:chExt cx="4348313" cy="302918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1700" y="393529"/>
              <a:ext cx="4348313" cy="26650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5068" y="2972019"/>
              <a:ext cx="867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(House size)</a:t>
              </a:r>
              <a:endParaRPr lang="en-US" sz="1100" spc="-55" dirty="0">
                <a:solidFill>
                  <a:srgbClr val="35444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0100" y="2951988"/>
              <a:ext cx="1032991" cy="47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(Estimated house price)</a:t>
              </a:r>
              <a:endParaRPr lang="en-US" sz="1100" spc="-55" dirty="0">
                <a:solidFill>
                  <a:srgbClr val="35444F"/>
                </a:solidFill>
                <a:latin typeface="Trebuchet MS"/>
                <a:cs typeface="Trebuchet M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202242" y="2874501"/>
                  <a:ext cx="100989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(Hypothesis </a:t>
                  </a:r>
                  <a14:m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a14:m>
                  <a:r>
                    <a:rPr lang="en-US" sz="11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)</a:t>
                  </a:r>
                  <a:endPara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242" y="2874501"/>
                  <a:ext cx="1009892" cy="261610"/>
                </a:xfrm>
                <a:prstGeom prst="rect">
                  <a:avLst/>
                </a:prstGeom>
                <a:blipFill>
                  <a:blip r:embed="rId4"/>
                  <a:stretch>
                    <a:fillRect t="-2564" r="-7947" b="-2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4"/>
              <p:cNvSpPr txBox="1"/>
              <p:nvPr/>
            </p:nvSpPr>
            <p:spPr>
              <a:xfrm>
                <a:off x="3662820" y="494923"/>
                <a:ext cx="2102980" cy="89639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Mapping of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values (sizes) onto 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values (prices)</a:t>
                </a:r>
              </a:p>
              <a:p>
                <a:pPr marL="12700">
                  <a:spcBef>
                    <a:spcPts val="90"/>
                  </a:spcBef>
                </a:pPr>
                <a:endParaRPr lang="en-US" sz="1100" b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12700">
                  <a:spcBef>
                    <a:spcPts val="90"/>
                  </a:spcBef>
                </a:pPr>
                <a:r>
                  <a:rPr lang="en-US" sz="1100" b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What </a:t>
                </a:r>
                <a:r>
                  <a:rPr lang="en-US" sz="1100" b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does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100" b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look like?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1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20" y="494923"/>
                <a:ext cx="2102980" cy="896399"/>
              </a:xfrm>
              <a:prstGeom prst="rect">
                <a:avLst/>
              </a:prstGeom>
              <a:blipFill>
                <a:blip r:embed="rId5"/>
                <a:stretch>
                  <a:fillRect l="-3768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3492500" y="471428"/>
            <a:ext cx="0" cy="25104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3854851" y="1426529"/>
            <a:ext cx="1519859" cy="1105277"/>
            <a:chOff x="3854851" y="2072779"/>
            <a:chExt cx="1519859" cy="110527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4155510" y="2072779"/>
              <a:ext cx="0" cy="838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155510" y="2901057"/>
              <a:ext cx="1219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4408932" y="2901057"/>
                  <a:ext cx="55816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Size </a:t>
                  </a:r>
                  <a14:m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8932" y="2901057"/>
                  <a:ext cx="558166" cy="276999"/>
                </a:xfrm>
                <a:prstGeom prst="rect">
                  <a:avLst/>
                </a:prstGeom>
                <a:blipFill>
                  <a:blip r:embed="rId6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 rot="16200000">
                  <a:off x="3682144" y="2394826"/>
                  <a:ext cx="62241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55" dirty="0" smtClean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Price </a:t>
                  </a:r>
                  <a14:m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682144" y="2394826"/>
                  <a:ext cx="622414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4540949" y="1479324"/>
            <a:ext cx="1189137" cy="563332"/>
            <a:chOff x="4540949" y="2125574"/>
            <a:chExt cx="1189137" cy="563332"/>
          </a:xfrm>
        </p:grpSpPr>
        <p:sp>
          <p:nvSpPr>
            <p:cNvPr id="43" name="Right Triangle 42"/>
            <p:cNvSpPr/>
            <p:nvPr/>
          </p:nvSpPr>
          <p:spPr>
            <a:xfrm flipH="1">
              <a:off x="4540949" y="2125574"/>
              <a:ext cx="780351" cy="365993"/>
            </a:xfrm>
            <a:prstGeom prst="rtTriangle">
              <a:avLst/>
            </a:prstGeom>
            <a:noFill/>
            <a:ln w="952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4946345" y="2442685"/>
                  <a:ext cx="783741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00" spc="-55" dirty="0">
                      <a:solidFill>
                        <a:srgbClr val="35444F"/>
                      </a:solidFill>
                      <a:latin typeface="Trebuchet MS"/>
                      <a:cs typeface="Trebuchet MS"/>
                    </a:rPr>
                    <a:t>gradient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345" y="2442685"/>
                  <a:ext cx="783741" cy="246221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4307526" y="1439501"/>
            <a:ext cx="923477" cy="603155"/>
            <a:chOff x="4307526" y="2085751"/>
            <a:chExt cx="923477" cy="603155"/>
          </a:xfrm>
        </p:grpSpPr>
        <p:sp>
          <p:nvSpPr>
            <p:cNvPr id="23" name="Oval 22"/>
            <p:cNvSpPr/>
            <p:nvPr/>
          </p:nvSpPr>
          <p:spPr>
            <a:xfrm>
              <a:off x="4438038" y="2473896"/>
              <a:ext cx="62103" cy="621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307526" y="2626803"/>
              <a:ext cx="62103" cy="621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540949" y="2582774"/>
              <a:ext cx="62103" cy="621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97921" y="2216324"/>
              <a:ext cx="62103" cy="621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603052" y="2414595"/>
              <a:ext cx="62103" cy="621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6327" y="2313363"/>
              <a:ext cx="62103" cy="621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168900" y="2085751"/>
              <a:ext cx="62103" cy="621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166062" y="2261879"/>
              <a:ext cx="62103" cy="621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4148438" y="1454370"/>
            <a:ext cx="1223172" cy="588286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3606863" y="2033527"/>
            <a:ext cx="543936" cy="517882"/>
            <a:chOff x="3606863" y="2679777"/>
            <a:chExt cx="543936" cy="517882"/>
          </a:xfrm>
        </p:grpSpPr>
        <p:cxnSp>
          <p:nvCxnSpPr>
            <p:cNvPr id="36" name="Elbow Connector 35"/>
            <p:cNvCxnSpPr/>
            <p:nvPr/>
          </p:nvCxnSpPr>
          <p:spPr>
            <a:xfrm rot="10800000" flipV="1">
              <a:off x="3622304" y="2679777"/>
              <a:ext cx="528495" cy="419843"/>
            </a:xfrm>
            <a:prstGeom prst="bentConnector3">
              <a:avLst>
                <a:gd name="adj1" fmla="val 10350"/>
              </a:avLst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3606863" y="2951438"/>
                  <a:ext cx="26276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863" y="2951438"/>
                  <a:ext cx="262764" cy="246221"/>
                </a:xfrm>
                <a:prstGeom prst="rect">
                  <a:avLst/>
                </a:prstGeom>
                <a:blipFill>
                  <a:blip r:embed="rId9"/>
                  <a:stretch>
                    <a:fillRect r="-93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/>
          <p:cNvGrpSpPr/>
          <p:nvPr/>
        </p:nvGrpSpPr>
        <p:grpSpPr>
          <a:xfrm>
            <a:off x="4717122" y="1231207"/>
            <a:ext cx="376449" cy="362822"/>
            <a:chOff x="4717122" y="1877457"/>
            <a:chExt cx="376449" cy="362822"/>
          </a:xfrm>
        </p:grpSpPr>
        <p:sp>
          <p:nvSpPr>
            <p:cNvPr id="50" name="Freeform 49"/>
            <p:cNvSpPr/>
            <p:nvPr/>
          </p:nvSpPr>
          <p:spPr>
            <a:xfrm>
              <a:off x="4916996" y="2085750"/>
              <a:ext cx="173164" cy="154529"/>
            </a:xfrm>
            <a:custGeom>
              <a:avLst/>
              <a:gdLst>
                <a:gd name="connsiteX0" fmla="*/ 264160 w 264160"/>
                <a:gd name="connsiteY0" fmla="*/ 264160 h 264160"/>
                <a:gd name="connsiteX1" fmla="*/ 218440 w 264160"/>
                <a:gd name="connsiteY1" fmla="*/ 111760 h 264160"/>
                <a:gd name="connsiteX2" fmla="*/ 91440 w 264160"/>
                <a:gd name="connsiteY2" fmla="*/ 182880 h 264160"/>
                <a:gd name="connsiteX3" fmla="*/ 0 w 264160"/>
                <a:gd name="connsiteY3" fmla="*/ 0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" h="264160">
                  <a:moveTo>
                    <a:pt x="264160" y="264160"/>
                  </a:moveTo>
                  <a:cubicBezTo>
                    <a:pt x="255693" y="194733"/>
                    <a:pt x="247227" y="125307"/>
                    <a:pt x="218440" y="111760"/>
                  </a:cubicBezTo>
                  <a:cubicBezTo>
                    <a:pt x="189653" y="98213"/>
                    <a:pt x="127847" y="201507"/>
                    <a:pt x="91440" y="182880"/>
                  </a:cubicBezTo>
                  <a:cubicBezTo>
                    <a:pt x="55033" y="164253"/>
                    <a:pt x="27516" y="82126"/>
                    <a:pt x="0" y="0"/>
                  </a:cubicBezTo>
                </a:path>
              </a:pathLst>
            </a:custGeom>
            <a:noFill/>
            <a:ln w="95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4717122" y="1877457"/>
                  <a:ext cx="376449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7122" y="1877457"/>
                  <a:ext cx="376449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Simple Linear Regression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29285" y="114129"/>
            <a:ext cx="45348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400" dirty="0" smtClean="0">
                <a:solidFill>
                  <a:srgbClr val="EF6C00"/>
                </a:solidFill>
                <a:latin typeface="Trebuchet MS"/>
                <a:cs typeface="Trebuchet MS"/>
              </a:rPr>
              <a:t>Model Representation – Project Design</a:t>
            </a:r>
            <a:endParaRPr sz="1400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55478" y="2555679"/>
                <a:ext cx="2346987" cy="612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lvl="0">
                  <a:spcBef>
                    <a:spcPts val="90"/>
                  </a:spcBef>
                </a:pPr>
                <a:endParaRPr lang="en-US" sz="1100" b="1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Equation of a straight line with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y-intercept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78" y="2555679"/>
                <a:ext cx="2346987" cy="612988"/>
              </a:xfrm>
              <a:prstGeom prst="rect">
                <a:avLst/>
              </a:prstGeom>
              <a:blipFill>
                <a:blip r:embed="rId11"/>
                <a:stretch>
                  <a:fillRect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056573" y="2501834"/>
                <a:ext cx="133228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 lvl="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100" b="1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73" y="2501834"/>
                <a:ext cx="1332288" cy="261610"/>
              </a:xfrm>
              <a:prstGeom prst="rect">
                <a:avLst/>
              </a:prstGeom>
              <a:blipFill>
                <a:blip r:embed="rId1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59381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Normal Equation - Notes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LR Using the Normal Equation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object 4"/>
          <p:cNvSpPr txBox="1"/>
          <p:nvPr/>
        </p:nvSpPr>
        <p:spPr>
          <a:xfrm>
            <a:off x="203369" y="417921"/>
            <a:ext cx="5346531" cy="200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To get the inverse In </a:t>
            </a:r>
            <a:r>
              <a:rPr lang="en-US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SciPy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: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First import </a:t>
            </a:r>
            <a:r>
              <a:rPr lang="en-ZA" sz="1100" spc="-55" dirty="0" err="1">
                <a:solidFill>
                  <a:srgbClr val="35444F"/>
                </a:solidFill>
                <a:latin typeface="Trebuchet MS"/>
                <a:cs typeface="Trebuchet MS"/>
              </a:rPr>
              <a:t>scipy.linalg</a:t>
            </a: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 as </a:t>
            </a:r>
            <a:r>
              <a:rPr lang="en-ZA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spla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, then either</a:t>
            </a: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spla.inv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(X)   OR: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spla.pinv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(X)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Rather use </a:t>
            </a:r>
            <a:r>
              <a:rPr lang="en-ZA" sz="1100" spc="-55" dirty="0" err="1">
                <a:solidFill>
                  <a:srgbClr val="35444F"/>
                </a:solidFill>
                <a:latin typeface="Trebuchet MS"/>
                <a:cs typeface="Trebuchet MS"/>
              </a:rPr>
              <a:t>spla.pinv</a:t>
            </a:r>
            <a:r>
              <a:rPr lang="en-ZA" sz="1100" spc="-55" dirty="0">
                <a:solidFill>
                  <a:srgbClr val="35444F"/>
                </a:solidFill>
                <a:latin typeface="Trebuchet MS"/>
                <a:cs typeface="Trebuchet MS"/>
              </a:rPr>
              <a:t>(X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)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To get matrix transpose in </a:t>
            </a:r>
            <a:r>
              <a:rPr lang="en-ZA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SciPy</a:t>
            </a: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Easiest way: X.T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ZA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No need for scaling at all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It’s not descending a function</a:t>
            </a:r>
          </a:p>
        </p:txBody>
      </p:sp>
    </p:spTree>
    <p:extLst>
      <p:ext uri="{BB962C8B-B14F-4D97-AF65-F5344CB8AC3E}">
        <p14:creationId xmlns:p14="http://schemas.microsoft.com/office/powerpoint/2010/main" val="3572780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Normal Equation VS Gradient Descent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LR Using the Normal Equation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>
              <a:xfrm>
                <a:off x="203369" y="417921"/>
                <a:ext cx="2679531" cy="2716128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spcBef>
                    <a:spcPts val="90"/>
                  </a:spcBef>
                  <a:tabLst>
                    <a:tab pos="92075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	</a:t>
                </a:r>
                <a:r>
                  <a:rPr lang="en-ZA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Normal Equation</a:t>
                </a: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  <a:tabLst>
                    <a:tab pos="92075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	</a:t>
                </a:r>
                <a:r>
                  <a:rPr lang="en-ZA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Pros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Doesn’t need any iterations – finds the solution in one go immediately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No need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sz="1100" dirty="0" smtClean="0"/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Preferable over gradient descent if possible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  <a:tabLst>
                    <a:tab pos="92075" algn="l"/>
                  </a:tabLst>
                </a:pPr>
                <a:r>
                  <a:rPr lang="en-ZA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	</a:t>
                </a:r>
                <a:r>
                  <a:rPr lang="en-ZA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Cons</a:t>
                </a:r>
                <a:endParaRPr lang="en-ZA" sz="1100" b="1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Can be impossibly slow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when </a:t>
                </a:r>
                <a14:m>
                  <m:oMath xmlns:m="http://schemas.openxmlformats.org/officeDocument/2006/math">
                    <m:r>
                      <a:rPr lang="en-ZA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ZA" sz="11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gets large (</a:t>
                </a:r>
                <a14:m>
                  <m:oMath xmlns:m="http://schemas.openxmlformats.org/officeDocument/2006/math">
                    <m:r>
                      <a:rPr lang="en-ZA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ZA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ZA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𝟏𝟎𝟎𝟎𝟎</m:t>
                    </m:r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)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ZA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time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:endParaRPr lang="en-ZA" sz="11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can be non-invertible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  <a:tabLst>
                    <a:tab pos="92075" algn="l"/>
                  </a:tabLst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E.g. when </a:t>
                </a:r>
                <a14:m>
                  <m:oMath xmlns:m="http://schemas.openxmlformats.org/officeDocument/2006/math">
                    <m:r>
                      <a:rPr lang="en-ZA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ZA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ZA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2679531" cy="2716128"/>
              </a:xfrm>
              <a:prstGeom prst="rect">
                <a:avLst/>
              </a:prstGeom>
              <a:blipFill>
                <a:blip r:embed="rId2"/>
                <a:stretch>
                  <a:fillRect l="-2500" t="-1573" r="-1591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69260" y="386962"/>
                <a:ext cx="2514600" cy="225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lvl="0">
                  <a:spcBef>
                    <a:spcPts val="90"/>
                  </a:spcBef>
                  <a:tabLst>
                    <a:tab pos="92075" algn="l"/>
                  </a:tabLst>
                </a:pPr>
                <a:r>
                  <a:rPr lang="en-ZA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Gradient Descent</a:t>
                </a:r>
              </a:p>
              <a:p>
                <a:pPr marL="12700">
                  <a:spcBef>
                    <a:spcPts val="90"/>
                  </a:spcBef>
                  <a:tabLst>
                    <a:tab pos="92075" algn="l"/>
                  </a:tabLst>
                </a:pPr>
                <a:r>
                  <a:rPr lang="en-ZA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Pros</a:t>
                </a:r>
                <a:endParaRPr lang="en-ZA" sz="1100" b="1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Works </a:t>
                </a:r>
                <a:r>
                  <a:rPr lang="en-ZA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well even for very large </a:t>
                </a:r>
                <a14:m>
                  <m:oMath xmlns:m="http://schemas.openxmlformats.org/officeDocument/2006/math">
                    <m:r>
                      <a:rPr lang="en-ZA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 lvl="0">
                  <a:spcBef>
                    <a:spcPts val="90"/>
                  </a:spcBef>
                </a:pPr>
                <a:endParaRPr lang="en-ZA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2700">
                  <a:spcBef>
                    <a:spcPts val="90"/>
                  </a:spcBef>
                </a:pPr>
                <a:r>
                  <a:rPr lang="en-ZA" sz="1100" b="1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Cons</a:t>
                </a:r>
                <a:endParaRPr lang="en-ZA" sz="1100" b="1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Need </a:t>
                </a:r>
                <a:r>
                  <a:rPr lang="en-ZA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sz="1100" dirty="0"/>
              </a:p>
              <a:p>
                <a:pPr marL="184150" lvl="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Could take many iterations to find best </a:t>
                </a:r>
                <a14:m>
                  <m:oMath xmlns:m="http://schemas.openxmlformats.org/officeDocument/2006/math">
                    <m:r>
                      <a:rPr lang="en-ZA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ZA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fit</a:t>
                </a:r>
                <a:endParaRPr lang="en-ZA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260" y="386962"/>
                <a:ext cx="2514600" cy="2251899"/>
              </a:xfrm>
              <a:prstGeom prst="rect">
                <a:avLst/>
              </a:prstGeom>
              <a:blipFill>
                <a:blip r:embed="rId3"/>
                <a:stretch>
                  <a:fillRect t="-270" b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2887980" y="417921"/>
            <a:ext cx="0" cy="24758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621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3304" y="1210231"/>
            <a:ext cx="4206596" cy="4610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1400" b="1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Complex (Non-Linear) Features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004" y="1668649"/>
            <a:ext cx="3048635" cy="0"/>
          </a:xfrm>
          <a:custGeom>
            <a:avLst/>
            <a:gdLst/>
            <a:ahLst/>
            <a:cxnLst/>
            <a:rect l="l" t="t" r="r" b="b"/>
            <a:pathLst>
              <a:path w="3048635">
                <a:moveTo>
                  <a:pt x="0" y="0"/>
                </a:moveTo>
                <a:lnTo>
                  <a:pt x="3048038" y="0"/>
                </a:lnTo>
              </a:path>
            </a:pathLst>
          </a:custGeom>
          <a:ln w="5060">
            <a:solidFill>
              <a:srgbClr val="D5C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6004" y="1668649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>
                <a:moveTo>
                  <a:pt x="0" y="0"/>
                </a:moveTo>
                <a:lnTo>
                  <a:pt x="1244963" y="0"/>
                </a:lnTo>
              </a:path>
            </a:pathLst>
          </a:custGeom>
          <a:ln w="5060">
            <a:solidFill>
              <a:srgbClr val="EB80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 txBox="1"/>
          <p:nvPr/>
        </p:nvSpPr>
        <p:spPr>
          <a:xfrm>
            <a:off x="3797300" y="1774825"/>
            <a:ext cx="1934528" cy="16504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Linear Regression Using The Normal Equation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chemeClr val="accent6"/>
                </a:solidFill>
                <a:latin typeface="Trebuchet MS"/>
                <a:cs typeface="Trebuchet MS"/>
              </a:rPr>
              <a:t>Complex (Non-Linear) Features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Model Evaluation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Testing </a:t>
            </a: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a </a:t>
            </a: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Model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ZA" sz="800" spc="-55" dirty="0">
                <a:solidFill>
                  <a:srgbClr val="35444F"/>
                </a:solidFill>
                <a:latin typeface="Trebuchet MS"/>
                <a:cs typeface="Trebuchet MS"/>
              </a:rPr>
              <a:t>Comparing </a:t>
            </a:r>
            <a:r>
              <a:rPr lang="en-ZA" sz="8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Models</a:t>
            </a:r>
            <a:endParaRPr lang="en-ZA" sz="8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800" spc="-55" dirty="0">
                <a:solidFill>
                  <a:srgbClr val="35444F"/>
                </a:solidFill>
                <a:latin typeface="Trebuchet MS"/>
                <a:cs typeface="Trebuchet MS"/>
              </a:rPr>
              <a:t>Getting More Mileage Out of Your Data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800" spc="-55" dirty="0" smtClean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4815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Concept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03369" y="417921"/>
            <a:ext cx="5346531" cy="15273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Up to now, we’ve used simple linear features e.g. Size, No of Rooms etc.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Possible to use linear regression to learn more complex features: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Combinations of features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Higher-order features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7852498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203369" y="417921"/>
            <a:ext cx="5346531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Assume we’ve got 4 features: size, no of rooms, height and width of properties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Up to now: Linear combination of features</a:t>
            </a: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>
              <a:solidFill>
                <a:srgbClr val="35444F"/>
              </a:solidFill>
              <a:latin typeface="Trebuchet MS"/>
              <a:cs typeface="Trebuchet MS"/>
            </a:endParaRP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Given insight into the problem, you can create new features using these basic features</a:t>
            </a:r>
          </a:p>
          <a:p>
            <a:pPr marL="641350" lvl="1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If you think they are more “telling” / “feature-</a:t>
            </a:r>
            <a:r>
              <a:rPr lang="en-US" sz="1100" spc="-55" dirty="0" err="1" smtClean="0">
                <a:solidFill>
                  <a:srgbClr val="35444F"/>
                </a:solidFill>
                <a:latin typeface="Trebuchet MS"/>
                <a:cs typeface="Trebuchet MS"/>
              </a:rPr>
              <a:t>ful</a:t>
            </a: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”</a:t>
            </a:r>
          </a:p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100" spc="-55" dirty="0" smtClean="0">
              <a:solidFill>
                <a:srgbClr val="35444F"/>
              </a:solidFill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54100" y="936625"/>
                <a:ext cx="426847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𝐒𝐢𝐳𝐞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𝐑𝐨𝐨𝐦𝐬</m:t>
                      </m:r>
                      <m:r>
                        <a:rPr lang="en-US" sz="1100" b="1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𝐇𝐞𝐢𝐠𝐡𝐭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𝐖𝐢𝐝𝐭𝐡</m:t>
                      </m:r>
                    </m:oMath>
                  </m:oMathPara>
                </a14:m>
                <a:endParaRPr 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936625"/>
                <a:ext cx="4268476" cy="261610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Combinations Of Features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08227" y="936625"/>
                <a:ext cx="399288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27" y="936625"/>
                <a:ext cx="3992888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78023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Combinations Of Features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346531" cy="1976182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E.g. Divide Size by the No of Rooms to get the “Size-to-rooms-ratio” (STRR)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(Maybe) cramming more rooms in a smaller area (smaller STRR) means lower quality i.e. price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Conversely, (maybe) placing fewer rooms in a larger area (larger STRR) means higher quality i.e. price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We can replace the two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with just a single STRR feature: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Where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STRR is now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ZA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ZA" sz="11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sz="11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𝐒𝐢𝐳𝐞</m:t>
                    </m:r>
                    <m:r>
                      <a:rPr lang="en-US" sz="11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ZA" sz="1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𝐑𝐨𝐨𝐦𝐬</m:t>
                    </m:r>
                    <m:r>
                      <a:rPr lang="en-ZA" sz="1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346531" cy="1976182"/>
              </a:xfrm>
              <a:prstGeom prst="rect">
                <a:avLst/>
              </a:prstGeom>
              <a:blipFill>
                <a:blip r:embed="rId2"/>
                <a:stretch>
                  <a:fillRect l="-1254" t="-2160" b="-3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01700" y="1780309"/>
                <a:ext cx="420275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𝐒𝐢𝐳𝐞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𝐑𝐨𝐨𝐦𝐬</m:t>
                      </m:r>
                      <m:r>
                        <a:rPr lang="en-US" sz="11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𝐇𝐞𝐢𝐠𝐡𝐭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𝐖𝐢𝐝𝐭𝐡</m:t>
                      </m:r>
                    </m:oMath>
                  </m:oMathPara>
                </a14:m>
                <a:endParaRPr 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0" y="1780309"/>
                <a:ext cx="4202754" cy="261610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24753" y="1790590"/>
                <a:ext cx="3353162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1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𝐒𝐓𝐑𝐑</m:t>
                    </m:r>
                  </m:oMath>
                </a14:m>
                <a:r>
                  <a:rPr lang="en-US" sz="11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1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𝐇𝐞𝐢𝐠𝐡𝐭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1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𝐖𝐢𝐝𝐭𝐡</m:t>
                    </m:r>
                  </m:oMath>
                </a14:m>
                <a:endParaRPr 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53" y="1790590"/>
                <a:ext cx="3353162" cy="261610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65054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Combinations Of Features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203369" y="417921"/>
                <a:ext cx="5346531" cy="214545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E.g. 2: Multiply the frontal-width of the house by the height of the house to get the area of the frontal display (frontal-display area - FDA)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(Maybe) Having a larger frontal display area leads to a better first impression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Century Gothic" panose="020B0502020202020204" pitchFamily="34" charset="0"/>
                    <a:cs typeface="Trebuchet MS"/>
                  </a:rPr>
                  <a:t>→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higher demand </a:t>
                </a:r>
                <a:r>
                  <a:rPr lang="en-US" sz="1100" spc="-55" dirty="0">
                    <a:solidFill>
                      <a:srgbClr val="35444F"/>
                    </a:solidFill>
                    <a:latin typeface="Century Gothic" panose="020B0502020202020204" pitchFamily="34" charset="0"/>
                    <a:cs typeface="Trebuchet MS"/>
                  </a:rPr>
                  <a:t>→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Century Gothic" panose="020B0502020202020204" pitchFamily="34" charset="0"/>
                    <a:cs typeface="Trebuchet MS"/>
                  </a:rPr>
                  <a:t>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higher price</a:t>
                </a:r>
              </a:p>
              <a:p>
                <a:pPr marL="641350" lvl="1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Conversely (maybe) a smaller frontal display area leads to a let-down first impression </a:t>
                </a:r>
                <a:r>
                  <a:rPr lang="en-US" sz="1100" spc="-55" dirty="0">
                    <a:solidFill>
                      <a:srgbClr val="35444F"/>
                    </a:solidFill>
                    <a:latin typeface="Century Gothic" panose="020B0502020202020204" pitchFamily="34" charset="0"/>
                    <a:cs typeface="Trebuchet MS"/>
                  </a:rPr>
                  <a:t>→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lower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demand </a:t>
                </a:r>
                <a:r>
                  <a:rPr lang="en-US" sz="1100" spc="-55" dirty="0">
                    <a:solidFill>
                      <a:srgbClr val="35444F"/>
                    </a:solidFill>
                    <a:latin typeface="Century Gothic" panose="020B0502020202020204" pitchFamily="34" charset="0"/>
                    <a:cs typeface="Trebuchet MS"/>
                  </a:rPr>
                  <a:t>→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lower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price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We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can replace the two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 with just a single </a:t>
                </a: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FDA feature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:</a:t>
                </a: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  <a:p>
                <a:pPr marL="184150" indent="-171450"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1100" spc="-55" dirty="0" smtClean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Where FDA </a:t>
                </a:r>
                <a:r>
                  <a:rPr lang="en-US" sz="1100" spc="-55" dirty="0">
                    <a:solidFill>
                      <a:srgbClr val="35444F"/>
                    </a:solidFill>
                    <a:latin typeface="Trebuchet MS"/>
                    <a:cs typeface="Trebuchet MS"/>
                  </a:rPr>
                  <a:t>is now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1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ZA" sz="1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ZA" sz="11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sz="1100" b="1" i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𝐇𝐞𝐢𝐠𝐡𝐭</m:t>
                    </m:r>
                  </m:oMath>
                </a14:m>
                <a:r>
                  <a:rPr lang="en-US" sz="11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ZA" sz="11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𝐖𝐢𝐝𝐭𝐡</m:t>
                    </m:r>
                    <m:r>
                      <a:rPr lang="en-ZA" sz="1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9" y="417921"/>
                <a:ext cx="5346531" cy="2145459"/>
              </a:xfrm>
              <a:prstGeom prst="rect">
                <a:avLst/>
              </a:prstGeom>
              <a:blipFill>
                <a:blip r:embed="rId2"/>
                <a:stretch>
                  <a:fillRect l="-1254" t="-1989" r="-1368" b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019538" y="2003425"/>
            <a:ext cx="1746262" cy="1120023"/>
            <a:chOff x="3698709" y="1794068"/>
            <a:chExt cx="1746262" cy="112002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5900" y="1794068"/>
              <a:ext cx="1128713" cy="982728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039970" y="2407741"/>
              <a:ext cx="567373" cy="313411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  <a:effectLst>
              <a:glow rad="101600">
                <a:srgbClr val="FFFF00">
                  <a:alpha val="40000"/>
                </a:srgb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711700" y="2083456"/>
              <a:ext cx="11823" cy="403952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  <a:effectLst>
              <a:glow rad="101600">
                <a:srgbClr val="FFFF00">
                  <a:alpha val="40000"/>
                </a:srgb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1749368">
              <a:off x="3698709" y="2652481"/>
              <a:ext cx="93134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rPr>
                <a:t>frontal-width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05080" y="2228903"/>
              <a:ext cx="53989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height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19287" y="1943614"/>
                <a:ext cx="344632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𝐒𝐓𝐑𝐑</m:t>
                      </m:r>
                      <m:r>
                        <m:rPr>
                          <m:nor/>
                        </m:rPr>
                        <a:rPr lang="en-US" sz="1100" b="1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a:rPr lang="en-US" sz="11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𝐇𝐞𝐢𝐠𝐡𝐭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1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𝐖𝐢𝐝𝐭𝐡</m:t>
                      </m:r>
                    </m:oMath>
                  </m:oMathPara>
                </a14:m>
                <a:endParaRPr 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87" y="1943614"/>
                <a:ext cx="3446328" cy="261610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42340" y="1953895"/>
                <a:ext cx="239495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1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𝐒𝐓𝐑𝐑</m:t>
                    </m:r>
                  </m:oMath>
                </a14:m>
                <a:r>
                  <a:rPr lang="en-US" sz="11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𝐅𝐃𝐀</m:t>
                    </m:r>
                  </m:oMath>
                </a14:m>
                <a:endParaRPr lang="en-US" sz="11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40" y="1953895"/>
                <a:ext cx="2394951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57576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203369" y="417921"/>
            <a:ext cx="5346531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Closely related to previous idea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Higher-Order Features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 hidden="1"/>
              <p:cNvSpPr/>
              <p:nvPr/>
            </p:nvSpPr>
            <p:spPr>
              <a:xfrm>
                <a:off x="1108227" y="936625"/>
                <a:ext cx="399288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1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1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1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 hidden="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27" y="936625"/>
                <a:ext cx="3992888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977900" y="1008683"/>
            <a:ext cx="3269764" cy="2101424"/>
            <a:chOff x="1999850" y="646942"/>
            <a:chExt cx="3269764" cy="2101424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450799" y="646942"/>
              <a:ext cx="0" cy="1825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453810" y="2472588"/>
              <a:ext cx="2815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999850" y="835760"/>
              <a:ext cx="4700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rPr>
                <a:t>Price</a:t>
              </a:r>
            </a:p>
          </p:txBody>
        </p:sp>
        <p:sp>
          <p:nvSpPr>
            <p:cNvPr id="22" name="Multiply 21"/>
            <p:cNvSpPr/>
            <p:nvPr/>
          </p:nvSpPr>
          <p:spPr>
            <a:xfrm>
              <a:off x="2578822" y="89087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96159" y="2486756"/>
              <a:ext cx="9980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Age (of house)</a:t>
              </a:r>
              <a:endParaRPr lang="en-US" sz="1100" spc="-55" dirty="0">
                <a:solidFill>
                  <a:srgbClr val="35444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5" name="Multiply 24"/>
            <p:cNvSpPr/>
            <p:nvPr/>
          </p:nvSpPr>
          <p:spPr>
            <a:xfrm>
              <a:off x="2687794" y="73697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2869593" y="116276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2760576" y="142297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2994533" y="1486938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208011" y="1425142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3274063" y="1699344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/>
            <p:cNvSpPr/>
            <p:nvPr/>
          </p:nvSpPr>
          <p:spPr>
            <a:xfrm>
              <a:off x="3569559" y="1456245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3562096" y="1772772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3794042" y="155192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3786579" y="186845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3503614" y="157687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/>
            <p:cNvSpPr/>
            <p:nvPr/>
          </p:nvSpPr>
          <p:spPr>
            <a:xfrm>
              <a:off x="3927272" y="176447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4228705" y="179150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/>
            <p:cNvSpPr/>
            <p:nvPr/>
          </p:nvSpPr>
          <p:spPr>
            <a:xfrm>
              <a:off x="4483895" y="197814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4631832" y="1715195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5104261" y="207146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2736738" y="978629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1477730" y="1593160"/>
            <a:ext cx="2758481" cy="107656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904580" y="979378"/>
                <a:ext cx="111472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dirty="0" smtClean="0"/>
                  <a:t>is house age</a:t>
                </a:r>
                <a:endParaRPr lang="en-US" sz="12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80" y="979378"/>
                <a:ext cx="1114729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28952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203369" y="417921"/>
            <a:ext cx="5346531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 smtClean="0">
                <a:solidFill>
                  <a:srgbClr val="35444F"/>
                </a:solidFill>
                <a:latin typeface="Trebuchet MS"/>
                <a:cs typeface="Trebuchet MS"/>
              </a:rPr>
              <a:t>Maybe a second-order polynomial (quadratic function) makes more sense i.e. fits this data better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Higher-Order Features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7900" y="1008683"/>
            <a:ext cx="3269764" cy="2101424"/>
            <a:chOff x="1999850" y="646942"/>
            <a:chExt cx="3269764" cy="2101424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450799" y="646942"/>
              <a:ext cx="0" cy="1825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453810" y="2472588"/>
              <a:ext cx="2815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999850" y="835760"/>
              <a:ext cx="4700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rPr>
                <a:t>Price</a:t>
              </a:r>
            </a:p>
          </p:txBody>
        </p:sp>
        <p:sp>
          <p:nvSpPr>
            <p:cNvPr id="22" name="Multiply 21"/>
            <p:cNvSpPr/>
            <p:nvPr/>
          </p:nvSpPr>
          <p:spPr>
            <a:xfrm>
              <a:off x="2578822" y="89087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96159" y="2486756"/>
              <a:ext cx="9980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Age (of house)</a:t>
              </a:r>
              <a:endParaRPr lang="en-US" sz="1100" spc="-55" dirty="0">
                <a:solidFill>
                  <a:srgbClr val="35444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5" name="Multiply 24"/>
            <p:cNvSpPr/>
            <p:nvPr/>
          </p:nvSpPr>
          <p:spPr>
            <a:xfrm>
              <a:off x="2687794" y="73697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2869593" y="116276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2760576" y="142297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2994533" y="1486938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208011" y="1425142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3274063" y="1699344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/>
            <p:cNvSpPr/>
            <p:nvPr/>
          </p:nvSpPr>
          <p:spPr>
            <a:xfrm>
              <a:off x="3569559" y="1456245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3562096" y="1772772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3794042" y="155192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3786579" y="186845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3503614" y="157687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/>
            <p:cNvSpPr/>
            <p:nvPr/>
          </p:nvSpPr>
          <p:spPr>
            <a:xfrm>
              <a:off x="3927272" y="176447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4228705" y="179150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/>
            <p:cNvSpPr/>
            <p:nvPr/>
          </p:nvSpPr>
          <p:spPr>
            <a:xfrm>
              <a:off x="4483895" y="197814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4631832" y="1715195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5104261" y="207146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2736738" y="978629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1477730" y="1593160"/>
            <a:ext cx="2758481" cy="107656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1477730" y="1316460"/>
            <a:ext cx="2773828" cy="1147078"/>
          </a:xfrm>
          <a:custGeom>
            <a:avLst/>
            <a:gdLst>
              <a:gd name="connsiteX0" fmla="*/ 0 w 2823210"/>
              <a:gd name="connsiteY0" fmla="*/ 0 h 979975"/>
              <a:gd name="connsiteX1" fmla="*/ 788670 w 2823210"/>
              <a:gd name="connsiteY1" fmla="*/ 541020 h 979975"/>
              <a:gd name="connsiteX2" fmla="*/ 1611630 w 2823210"/>
              <a:gd name="connsiteY2" fmla="*/ 880110 h 979975"/>
              <a:gd name="connsiteX3" fmla="*/ 2278380 w 2823210"/>
              <a:gd name="connsiteY3" fmla="*/ 975360 h 979975"/>
              <a:gd name="connsiteX4" fmla="*/ 2823210 w 2823210"/>
              <a:gd name="connsiteY4" fmla="*/ 956310 h 97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210" h="979975">
                <a:moveTo>
                  <a:pt x="0" y="0"/>
                </a:moveTo>
                <a:cubicBezTo>
                  <a:pt x="260032" y="197167"/>
                  <a:pt x="520065" y="394335"/>
                  <a:pt x="788670" y="541020"/>
                </a:cubicBezTo>
                <a:cubicBezTo>
                  <a:pt x="1057275" y="687705"/>
                  <a:pt x="1363345" y="807720"/>
                  <a:pt x="1611630" y="880110"/>
                </a:cubicBezTo>
                <a:cubicBezTo>
                  <a:pt x="1859915" y="952500"/>
                  <a:pt x="2076450" y="962660"/>
                  <a:pt x="2278380" y="975360"/>
                </a:cubicBezTo>
                <a:cubicBezTo>
                  <a:pt x="2480310" y="988060"/>
                  <a:pt x="2651760" y="972185"/>
                  <a:pt x="2823210" y="956310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904580" y="979378"/>
                <a:ext cx="1297471" cy="465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dirty="0" smtClean="0"/>
                  <a:t>is house 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200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200" dirty="0"/>
                              <m:t>house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age</m:t>
                            </m:r>
                          </m:e>
                        </m:d>
                      </m:e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80" y="979378"/>
                <a:ext cx="1297471" cy="465833"/>
              </a:xfrm>
              <a:prstGeom prst="rect">
                <a:avLst/>
              </a:prstGeom>
              <a:blipFill>
                <a:blip r:embed="rId4"/>
                <a:stretch>
                  <a:fillRect t="-131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70301" y="658430"/>
                <a:ext cx="7878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01" y="658430"/>
                <a:ext cx="78784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56048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 txBox="1"/>
          <p:nvPr/>
        </p:nvSpPr>
        <p:spPr>
          <a:xfrm>
            <a:off x="203369" y="417921"/>
            <a:ext cx="5346531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100" spc="-55" dirty="0">
                <a:solidFill>
                  <a:srgbClr val="35444F"/>
                </a:solidFill>
                <a:latin typeface="Trebuchet MS"/>
                <a:cs typeface="Trebuchet MS"/>
              </a:rPr>
              <a:t>Or maybe a third-order polynomial makes more sense i.e. fits this data better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29285" y="114129"/>
            <a:ext cx="506821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20"/>
              </a:spcBef>
              <a:defRPr sz="1400">
                <a:solidFill>
                  <a:srgbClr val="EF6C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smtClean="0"/>
              <a:t>Higher-Order Features</a:t>
            </a:r>
            <a:endParaRPr lang="ar-AE" dirty="0"/>
          </a:p>
        </p:txBody>
      </p:sp>
      <p:sp>
        <p:nvSpPr>
          <p:cNvPr id="24" name="object 2"/>
          <p:cNvSpPr txBox="1">
            <a:spLocks/>
          </p:cNvSpPr>
          <p:nvPr/>
        </p:nvSpPr>
        <p:spPr>
          <a:xfrm rot="16200000">
            <a:off x="-1375797" y="1386676"/>
            <a:ext cx="290639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1700" b="1" i="0">
                <a:solidFill>
                  <a:srgbClr val="EF6C00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r">
              <a:spcBef>
                <a:spcPts val="120"/>
              </a:spcBef>
            </a:pPr>
            <a:r>
              <a:rPr lang="en-US" sz="1400" kern="0" spc="-55" dirty="0" smtClean="0">
                <a:solidFill>
                  <a:schemeClr val="bg1">
                    <a:lumMod val="65000"/>
                  </a:schemeClr>
                </a:solidFill>
              </a:rPr>
              <a:t>Complex (Non-Linear) Features</a:t>
            </a:r>
            <a:endParaRPr lang="en-US" sz="1400" kern="0" spc="-65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77900" y="1008683"/>
            <a:ext cx="3269764" cy="2101424"/>
            <a:chOff x="1999850" y="646942"/>
            <a:chExt cx="3269764" cy="2101424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450799" y="646942"/>
              <a:ext cx="0" cy="1825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453810" y="2472588"/>
              <a:ext cx="2815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999850" y="835760"/>
              <a:ext cx="4700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>
                  <a:solidFill>
                    <a:srgbClr val="35444F"/>
                  </a:solidFill>
                  <a:latin typeface="Trebuchet MS"/>
                  <a:cs typeface="Trebuchet MS"/>
                </a:rPr>
                <a:t>Price</a:t>
              </a:r>
            </a:p>
          </p:txBody>
        </p:sp>
        <p:sp>
          <p:nvSpPr>
            <p:cNvPr id="22" name="Multiply 21"/>
            <p:cNvSpPr/>
            <p:nvPr/>
          </p:nvSpPr>
          <p:spPr>
            <a:xfrm>
              <a:off x="2578822" y="89087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96159" y="2486756"/>
              <a:ext cx="99803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spc="-55" dirty="0" smtClean="0">
                  <a:solidFill>
                    <a:srgbClr val="35444F"/>
                  </a:solidFill>
                  <a:latin typeface="Trebuchet MS"/>
                  <a:cs typeface="Trebuchet MS"/>
                </a:rPr>
                <a:t>Age (of house)</a:t>
              </a:r>
              <a:endParaRPr lang="en-US" sz="1100" spc="-55" dirty="0">
                <a:solidFill>
                  <a:srgbClr val="35444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5" name="Multiply 24"/>
            <p:cNvSpPr/>
            <p:nvPr/>
          </p:nvSpPr>
          <p:spPr>
            <a:xfrm>
              <a:off x="2687794" y="73697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2869593" y="116276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2760576" y="142297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y 27"/>
            <p:cNvSpPr/>
            <p:nvPr/>
          </p:nvSpPr>
          <p:spPr>
            <a:xfrm>
              <a:off x="2994533" y="1486938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y 28"/>
            <p:cNvSpPr/>
            <p:nvPr/>
          </p:nvSpPr>
          <p:spPr>
            <a:xfrm>
              <a:off x="3208011" y="1425142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3274063" y="1699344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/>
            <p:cNvSpPr/>
            <p:nvPr/>
          </p:nvSpPr>
          <p:spPr>
            <a:xfrm>
              <a:off x="3569559" y="1456245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3562096" y="1772772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3794042" y="155192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3786579" y="186845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3503614" y="157687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/>
            <p:cNvSpPr/>
            <p:nvPr/>
          </p:nvSpPr>
          <p:spPr>
            <a:xfrm>
              <a:off x="3927272" y="176447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4228705" y="1791503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/>
            <p:cNvSpPr/>
            <p:nvPr/>
          </p:nvSpPr>
          <p:spPr>
            <a:xfrm>
              <a:off x="4483895" y="1978146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4631832" y="1715195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5104261" y="2071467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2736738" y="978629"/>
              <a:ext cx="153900" cy="153900"/>
            </a:xfrm>
            <a:prstGeom prst="mathMultiply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reeform 5"/>
          <p:cNvSpPr/>
          <p:nvPr/>
        </p:nvSpPr>
        <p:spPr>
          <a:xfrm>
            <a:off x="1477730" y="1316460"/>
            <a:ext cx="2773828" cy="1147078"/>
          </a:xfrm>
          <a:custGeom>
            <a:avLst/>
            <a:gdLst>
              <a:gd name="connsiteX0" fmla="*/ 0 w 2823210"/>
              <a:gd name="connsiteY0" fmla="*/ 0 h 979975"/>
              <a:gd name="connsiteX1" fmla="*/ 788670 w 2823210"/>
              <a:gd name="connsiteY1" fmla="*/ 541020 h 979975"/>
              <a:gd name="connsiteX2" fmla="*/ 1611630 w 2823210"/>
              <a:gd name="connsiteY2" fmla="*/ 880110 h 979975"/>
              <a:gd name="connsiteX3" fmla="*/ 2278380 w 2823210"/>
              <a:gd name="connsiteY3" fmla="*/ 975360 h 979975"/>
              <a:gd name="connsiteX4" fmla="*/ 2823210 w 2823210"/>
              <a:gd name="connsiteY4" fmla="*/ 956310 h 97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210" h="979975">
                <a:moveTo>
                  <a:pt x="0" y="0"/>
                </a:moveTo>
                <a:cubicBezTo>
                  <a:pt x="260032" y="197167"/>
                  <a:pt x="520065" y="394335"/>
                  <a:pt x="788670" y="541020"/>
                </a:cubicBezTo>
                <a:cubicBezTo>
                  <a:pt x="1057275" y="687705"/>
                  <a:pt x="1363345" y="807720"/>
                  <a:pt x="1611630" y="880110"/>
                </a:cubicBezTo>
                <a:cubicBezTo>
                  <a:pt x="1859915" y="952500"/>
                  <a:pt x="2076450" y="962660"/>
                  <a:pt x="2278380" y="975360"/>
                </a:cubicBezTo>
                <a:cubicBezTo>
                  <a:pt x="2480310" y="988060"/>
                  <a:pt x="2651760" y="972185"/>
                  <a:pt x="2823210" y="956310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64" y="654739"/>
                <a:ext cx="1767663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904580" y="979378"/>
                <a:ext cx="1332737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dirty="0" smtClean="0"/>
                  <a:t>is house 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200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200" dirty="0"/>
                              <m:t>house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age</m:t>
                            </m:r>
                          </m:e>
                        </m:d>
                      </m:e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1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1200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200" dirty="0"/>
                              <m:t>house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dirty="0"/>
                              <m:t>age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580" y="979378"/>
                <a:ext cx="1332737" cy="666336"/>
              </a:xfrm>
              <a:prstGeom prst="rect">
                <a:avLst/>
              </a:prstGeom>
              <a:blipFill>
                <a:blip r:embed="rId3"/>
                <a:stretch>
                  <a:fillRect t="-917"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70301" y="658430"/>
                <a:ext cx="7878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01" y="658430"/>
                <a:ext cx="78784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771128" y="658430"/>
                <a:ext cx="7878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128" y="658430"/>
                <a:ext cx="78784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529080" y="1262380"/>
            <a:ext cx="2948940" cy="1394460"/>
          </a:xfrm>
          <a:custGeom>
            <a:avLst/>
            <a:gdLst>
              <a:gd name="connsiteX0" fmla="*/ 0 w 2948940"/>
              <a:gd name="connsiteY0" fmla="*/ 0 h 1394460"/>
              <a:gd name="connsiteX1" fmla="*/ 243840 w 2948940"/>
              <a:gd name="connsiteY1" fmla="*/ 335280 h 1394460"/>
              <a:gd name="connsiteX2" fmla="*/ 561340 w 2948940"/>
              <a:gd name="connsiteY2" fmla="*/ 632460 h 1394460"/>
              <a:gd name="connsiteX3" fmla="*/ 868680 w 2948940"/>
              <a:gd name="connsiteY3" fmla="*/ 830580 h 1394460"/>
              <a:gd name="connsiteX4" fmla="*/ 1414780 w 2948940"/>
              <a:gd name="connsiteY4" fmla="*/ 1008380 h 1394460"/>
              <a:gd name="connsiteX5" fmla="*/ 2192020 w 2948940"/>
              <a:gd name="connsiteY5" fmla="*/ 1112520 h 1394460"/>
              <a:gd name="connsiteX6" fmla="*/ 2672080 w 2948940"/>
              <a:gd name="connsiteY6" fmla="*/ 1247140 h 1394460"/>
              <a:gd name="connsiteX7" fmla="*/ 2948940 w 2948940"/>
              <a:gd name="connsiteY7" fmla="*/ 1394460 h 139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8940" h="1394460">
                <a:moveTo>
                  <a:pt x="0" y="0"/>
                </a:moveTo>
                <a:cubicBezTo>
                  <a:pt x="75141" y="114935"/>
                  <a:pt x="150283" y="229870"/>
                  <a:pt x="243840" y="335280"/>
                </a:cubicBezTo>
                <a:cubicBezTo>
                  <a:pt x="337397" y="440690"/>
                  <a:pt x="457200" y="549910"/>
                  <a:pt x="561340" y="632460"/>
                </a:cubicBezTo>
                <a:cubicBezTo>
                  <a:pt x="665480" y="715010"/>
                  <a:pt x="726440" y="767927"/>
                  <a:pt x="868680" y="830580"/>
                </a:cubicBezTo>
                <a:cubicBezTo>
                  <a:pt x="1010920" y="893233"/>
                  <a:pt x="1194223" y="961390"/>
                  <a:pt x="1414780" y="1008380"/>
                </a:cubicBezTo>
                <a:cubicBezTo>
                  <a:pt x="1635337" y="1055370"/>
                  <a:pt x="1982470" y="1072727"/>
                  <a:pt x="2192020" y="1112520"/>
                </a:cubicBezTo>
                <a:cubicBezTo>
                  <a:pt x="2401570" y="1152313"/>
                  <a:pt x="2545927" y="1200150"/>
                  <a:pt x="2672080" y="1247140"/>
                </a:cubicBezTo>
                <a:cubicBezTo>
                  <a:pt x="2798233" y="1294130"/>
                  <a:pt x="2873586" y="1344295"/>
                  <a:pt x="2948940" y="1394460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1860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6" grpId="0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30214</TotalTime>
  <Words>5079</Words>
  <Application>Microsoft Office PowerPoint</Application>
  <PresentationFormat>Custom</PresentationFormat>
  <Paragraphs>1938</Paragraphs>
  <Slides>120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8" baseType="lpstr">
      <vt:lpstr>Arial</vt:lpstr>
      <vt:lpstr>Calibri</vt:lpstr>
      <vt:lpstr>Cambria Math</vt:lpstr>
      <vt:lpstr>Century Gothic</vt:lpstr>
      <vt:lpstr>Lucida Sans</vt:lpstr>
      <vt:lpstr>Trebuchet MS</vt:lpstr>
      <vt:lpstr>Verdana</vt:lpstr>
      <vt:lpstr>Office Theme</vt:lpstr>
      <vt:lpstr>PowerPoint Presentation</vt:lpstr>
      <vt:lpstr>Content –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 -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 - Part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- Sessie 1 - Inleiding &amp; Regressie</dc:title>
  <dc:creator>Wouter Gevaert</dc:creator>
  <cp:lastModifiedBy>MGA-DELL7567</cp:lastModifiedBy>
  <cp:revision>456</cp:revision>
  <dcterms:created xsi:type="dcterms:W3CDTF">2018-06-06T17:58:58Z</dcterms:created>
  <dcterms:modified xsi:type="dcterms:W3CDTF">2018-08-30T18:32:30Z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2018-02-22T00:00:00Z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2018-06-06T00:00:00Z</vt:filetime>
  </property>
</Properties>
</file>